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Override1.xml" ContentType="application/vnd.openxmlformats-officedocument.themeOverr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2.xml" ContentType="application/vnd.openxmlformats-officedocument.themeOverr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theme/themeOverride3.xml" ContentType="application/vnd.openxmlformats-officedocument.themeOverr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theme/themeOverride4.xml" ContentType="application/vnd.openxmlformats-officedocument.themeOverrid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theme/themeOverride5.xml" ContentType="application/vnd.openxmlformats-officedocument.themeOverrid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theme/themeOverride6.xml" ContentType="application/vnd.openxmlformats-officedocument.themeOverrid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charts/chart11.xml" ContentType="application/vnd.openxmlformats-officedocument.drawingml.chart+xml"/>
  <Override PartName="/ppt/charts/style11.xml" ContentType="application/vnd.ms-office.chartstyle+xml"/>
  <Override PartName="/ppt/charts/colors11.xml" ContentType="application/vnd.ms-office.chartcolorstyle+xml"/>
  <Override PartName="/ppt/charts/chart12.xml" ContentType="application/vnd.openxmlformats-officedocument.drawingml.chart+xml"/>
  <Override PartName="/ppt/charts/style12.xml" ContentType="application/vnd.ms-office.chartstyle+xml"/>
  <Override PartName="/ppt/charts/colors1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8" r:id="rId1"/>
    <p:sldMasterId id="2147483779" r:id="rId2"/>
  </p:sldMasterIdLst>
  <p:notesMasterIdLst>
    <p:notesMasterId r:id="rId14"/>
  </p:notesMasterIdLst>
  <p:sldIdLst>
    <p:sldId id="256" r:id="rId3"/>
    <p:sldId id="275" r:id="rId4"/>
    <p:sldId id="283" r:id="rId5"/>
    <p:sldId id="285" r:id="rId6"/>
    <p:sldId id="277" r:id="rId7"/>
    <p:sldId id="286" r:id="rId8"/>
    <p:sldId id="282" r:id="rId9"/>
    <p:sldId id="289" r:id="rId10"/>
    <p:sldId id="288" r:id="rId11"/>
    <p:sldId id="281" r:id="rId12"/>
    <p:sldId id="267" r:id="rId13"/>
  </p:sldIdLst>
  <p:sldSz cx="12192000" cy="6858000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Výchozí oddíl" id="{3F030135-2C93-4383-9473-3DEA50B0B950}">
          <p14:sldIdLst>
            <p14:sldId id="256"/>
            <p14:sldId id="275"/>
            <p14:sldId id="283"/>
            <p14:sldId id="285"/>
          </p14:sldIdLst>
        </p14:section>
        <p14:section name="Oddíl bez názvu" id="{0B44C194-73AA-46A4-9685-A582C51D5CB5}">
          <p14:sldIdLst>
            <p14:sldId id="277"/>
            <p14:sldId id="286"/>
            <p14:sldId id="282"/>
            <p14:sldId id="289"/>
            <p14:sldId id="288"/>
            <p14:sldId id="281"/>
            <p14:sldId id="267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Jan Pešek" initials="JP" lastIdx="3" clrIdx="0">
    <p:extLst>
      <p:ext uri="{19B8F6BF-5375-455C-9EA6-DF929625EA0E}">
        <p15:presenceInfo xmlns:p15="http://schemas.microsoft.com/office/powerpoint/2012/main" userId="S::jan.pesek@2zsdobris.cz::b2897eb4-077d-41ba-8605-51c379c7599d" providerId="AD"/>
      </p:ext>
    </p:extLst>
  </p:cmAuthor>
  <p:cmAuthor id="2" name="Jakub Jarůšek" initials="JJ" lastIdx="1" clrIdx="1">
    <p:extLst>
      <p:ext uri="{19B8F6BF-5375-455C-9EA6-DF929625EA0E}">
        <p15:presenceInfo xmlns:p15="http://schemas.microsoft.com/office/powerpoint/2012/main" userId="S-1-5-21-3270095788-98189825-1982643553-1224" providerId="AD"/>
      </p:ext>
    </p:extLst>
  </p:cmAuthor>
  <p:cmAuthor id="3" name="Jana Pešková" initials="JP" lastIdx="3" clrIdx="2">
    <p:extLst>
      <p:ext uri="{19B8F6BF-5375-455C-9EA6-DF929625EA0E}">
        <p15:presenceInfo xmlns:p15="http://schemas.microsoft.com/office/powerpoint/2012/main" userId="Jana Pešková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EF4E8"/>
    <a:srgbClr val="DBE9C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Styl s motivem 1 – zvýraznění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4" d="100"/>
          <a:sy n="84" d="100"/>
        </p:scale>
        <p:origin x="65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commentAuthors" Target="commentAuthors.xml"/><Relationship Id="rId10" Type="http://schemas.openxmlformats.org/officeDocument/2006/relationships/slide" Target="slides/slide8.xml"/><Relationship Id="rId19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9.xlsx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0.xlsx"/><Relationship Id="rId2" Type="http://schemas.microsoft.com/office/2011/relationships/chartColorStyle" Target="colors11.xml"/><Relationship Id="rId1" Type="http://schemas.microsoft.com/office/2011/relationships/chartStyle" Target="style11.xml"/></Relationships>
</file>

<file path=ppt/charts/_rels/chart1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1.xlsx"/><Relationship Id="rId2" Type="http://schemas.microsoft.com/office/2011/relationships/chartColorStyle" Target="colors12.xml"/><Relationship Id="rId1" Type="http://schemas.microsoft.com/office/2011/relationships/chartStyle" Target="style12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5.xlsx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6.xlsx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7.xlsx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8.xlsx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List1!$B$1</c:f>
              <c:strCache>
                <c:ptCount val="1"/>
                <c:pt idx="0">
                  <c:v>2024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shade val="65000"/>
                    <a:tint val="96000"/>
                    <a:lumMod val="100000"/>
                  </a:schemeClr>
                </a:gs>
                <a:gs pos="78000">
                  <a:schemeClr val="accent2">
                    <a:shade val="65000"/>
                    <a:shade val="94000"/>
                    <a:lumMod val="94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38100" dist="25400" dir="5400000" rotWithShape="0">
                <a:srgbClr val="000000">
                  <a:alpha val="35000"/>
                </a:srgbClr>
              </a:out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List1!$A$2:$A$13</c:f>
              <c:strCache>
                <c:ptCount val="12"/>
                <c:pt idx="0">
                  <c:v>Leden</c:v>
                </c:pt>
                <c:pt idx="1">
                  <c:v>Únor</c:v>
                </c:pt>
                <c:pt idx="2">
                  <c:v>Březen</c:v>
                </c:pt>
                <c:pt idx="3">
                  <c:v>Duben</c:v>
                </c:pt>
                <c:pt idx="4">
                  <c:v>Květen</c:v>
                </c:pt>
                <c:pt idx="5">
                  <c:v>Červen</c:v>
                </c:pt>
                <c:pt idx="6">
                  <c:v>Červenec</c:v>
                </c:pt>
                <c:pt idx="7">
                  <c:v>Srpen</c:v>
                </c:pt>
                <c:pt idx="8">
                  <c:v>Září</c:v>
                </c:pt>
                <c:pt idx="9">
                  <c:v>Říjen</c:v>
                </c:pt>
                <c:pt idx="10">
                  <c:v>Listopad</c:v>
                </c:pt>
                <c:pt idx="11">
                  <c:v>Prosinec</c:v>
                </c:pt>
              </c:strCache>
            </c:strRef>
          </c:cat>
          <c:val>
            <c:numRef>
              <c:f>List1!$B$2:$B$13</c:f>
              <c:numCache>
                <c:formatCode>0.00" t"</c:formatCode>
                <c:ptCount val="12"/>
                <c:pt idx="0">
                  <c:v>6.0250000000000004</c:v>
                </c:pt>
                <c:pt idx="1">
                  <c:v>4.6719999999999997</c:v>
                </c:pt>
                <c:pt idx="2">
                  <c:v>4.7709999999999999</c:v>
                </c:pt>
                <c:pt idx="3">
                  <c:v>5.72</c:v>
                </c:pt>
                <c:pt idx="4">
                  <c:v>3.2549999999999999</c:v>
                </c:pt>
                <c:pt idx="5">
                  <c:v>3.62</c:v>
                </c:pt>
                <c:pt idx="6">
                  <c:v>3.6629999999999998</c:v>
                </c:pt>
                <c:pt idx="7">
                  <c:v>3.5630000000000002</c:v>
                </c:pt>
                <c:pt idx="8">
                  <c:v>3.3159999999999998</c:v>
                </c:pt>
                <c:pt idx="9">
                  <c:v>6.6109999999999998</c:v>
                </c:pt>
                <c:pt idx="10">
                  <c:v>5.1950000000000003</c:v>
                </c:pt>
                <c:pt idx="11">
                  <c:v>5.6929999999999996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6E3-410D-9CA9-661B76ECCA41}"/>
            </c:ext>
          </c:extLst>
        </c:ser>
        <c:ser>
          <c:idx val="1"/>
          <c:order val="1"/>
          <c:tx>
            <c:strRef>
              <c:f>List1!$C$1</c:f>
              <c:strCache>
                <c:ptCount val="1"/>
                <c:pt idx="0">
                  <c:v>2025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tint val="96000"/>
                    <a:lumMod val="100000"/>
                  </a:schemeClr>
                </a:gs>
                <a:gs pos="78000">
                  <a:schemeClr val="accent2">
                    <a:shade val="94000"/>
                    <a:lumMod val="94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38100" dist="25400" dir="5400000" rotWithShape="0">
                <a:srgbClr val="000000">
                  <a:alpha val="35000"/>
                </a:srgbClr>
              </a:out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List1!$A$2:$A$13</c:f>
              <c:strCache>
                <c:ptCount val="12"/>
                <c:pt idx="0">
                  <c:v>Leden</c:v>
                </c:pt>
                <c:pt idx="1">
                  <c:v>Únor</c:v>
                </c:pt>
                <c:pt idx="2">
                  <c:v>Březen</c:v>
                </c:pt>
                <c:pt idx="3">
                  <c:v>Duben</c:v>
                </c:pt>
                <c:pt idx="4">
                  <c:v>Květen</c:v>
                </c:pt>
                <c:pt idx="5">
                  <c:v>Červen</c:v>
                </c:pt>
                <c:pt idx="6">
                  <c:v>Červenec</c:v>
                </c:pt>
                <c:pt idx="7">
                  <c:v>Srpen</c:v>
                </c:pt>
                <c:pt idx="8">
                  <c:v>Září</c:v>
                </c:pt>
                <c:pt idx="9">
                  <c:v>Říjen</c:v>
                </c:pt>
                <c:pt idx="10">
                  <c:v>Listopad</c:v>
                </c:pt>
                <c:pt idx="11">
                  <c:v>Prosinec</c:v>
                </c:pt>
              </c:strCache>
            </c:strRef>
          </c:cat>
          <c:val>
            <c:numRef>
              <c:f>List1!$C$2:$C$13</c:f>
              <c:numCache>
                <c:formatCode>0.00" t"</c:formatCode>
                <c:ptCount val="12"/>
                <c:pt idx="0">
                  <c:v>4.4189999999999996</c:v>
                </c:pt>
                <c:pt idx="1">
                  <c:v>3.9940000000000002</c:v>
                </c:pt>
                <c:pt idx="2">
                  <c:v>4.1920000000000002</c:v>
                </c:pt>
                <c:pt idx="3">
                  <c:v>5.9619999999999997</c:v>
                </c:pt>
                <c:pt idx="4">
                  <c:v>3.67</c:v>
                </c:pt>
                <c:pt idx="5">
                  <c:v>3.62</c:v>
                </c:pt>
                <c:pt idx="6">
                  <c:v>3.38</c:v>
                </c:pt>
                <c:pt idx="7">
                  <c:v>3.36</c:v>
                </c:pt>
                <c:pt idx="8">
                  <c:v>5.58</c:v>
                </c:pt>
                <c:pt idx="9">
                  <c:v>4.0999999999999996</c:v>
                </c:pt>
                <c:pt idx="10">
                  <c:v>4.04</c:v>
                </c:pt>
                <c:pt idx="11">
                  <c:v>4.37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6E3-410D-9CA9-661B76ECCA41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00"/>
        <c:overlap val="-24"/>
        <c:axId val="2083778512"/>
        <c:axId val="2083778992"/>
        <c:extLst>
          <c:ext xmlns:c15="http://schemas.microsoft.com/office/drawing/2012/chart" uri="{02D57815-91ED-43cb-92C2-25804820EDAC}">
            <c15:filteredBarSeries>
              <c15:ser>
                <c:idx val="2"/>
                <c:order val="2"/>
                <c:tx>
                  <c:strRef>
                    <c:extLst>
                      <c:ext uri="{02D57815-91ED-43cb-92C2-25804820EDAC}">
                        <c15:formulaRef>
                          <c15:sqref>List1!$D$1</c15:sqref>
                        </c15:formulaRef>
                      </c:ext>
                    </c:extLst>
                    <c:strCache>
                      <c:ptCount val="1"/>
                      <c:pt idx="0">
                        <c:v>2026</c:v>
                      </c:pt>
                    </c:strCache>
                  </c:strRef>
                </c:tx>
                <c:spPr>
                  <a:gradFill rotWithShape="1">
                    <a:gsLst>
                      <a:gs pos="0">
                        <a:schemeClr val="accent2">
                          <a:tint val="65000"/>
                          <a:tint val="96000"/>
                          <a:lumMod val="100000"/>
                        </a:schemeClr>
                      </a:gs>
                      <a:gs pos="78000">
                        <a:schemeClr val="accent2">
                          <a:tint val="65000"/>
                          <a:shade val="94000"/>
                          <a:lumMod val="94000"/>
                        </a:schemeClr>
                      </a:gs>
                    </a:gsLst>
                    <a:lin ang="5400000" scaled="0"/>
                  </a:gradFill>
                  <a:ln>
                    <a:noFill/>
                  </a:ln>
                  <a:effectLst>
                    <a:outerShdw blurRad="38100" dist="25400" dir="5400000" rotWithShape="0">
                      <a:srgbClr val="000000">
                        <a:alpha val="35000"/>
                      </a:srgbClr>
                    </a:outerShdw>
                  </a:effectLst>
                </c:spPr>
                <c:invertIfNegative val="0"/>
                <c:dLbls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1197" b="0" i="0" u="none" strike="noStrike" kern="1200" baseline="0">
                          <a:solidFill>
                            <a:schemeClr val="tx2"/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cs-CZ"/>
                    </a:p>
                  </c:txPr>
                  <c:dLblPos val="outEnd"/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>
                    <c:ext uri="{CE6537A1-D6FC-4f65-9D91-7224C49458BB}">
                      <c15:showLeaderLines val="1"/>
                      <c15:leaderLines>
                        <c:spPr>
                          <a:ln w="9525">
                            <a:solidFill>
                              <a:schemeClr val="tx2">
                                <a:lumMod val="35000"/>
                                <a:lumOff val="65000"/>
                              </a:schemeClr>
                            </a:solidFill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strRef>
                    <c:extLst>
                      <c:ext uri="{02D57815-91ED-43cb-92C2-25804820EDAC}">
                        <c15:formulaRef>
                          <c15:sqref>List1!$A$2:$A$13</c15:sqref>
                        </c15:formulaRef>
                      </c:ext>
                    </c:extLst>
                    <c:strCache>
                      <c:ptCount val="12"/>
                      <c:pt idx="0">
                        <c:v>Leden</c:v>
                      </c:pt>
                      <c:pt idx="1">
                        <c:v>Únor</c:v>
                      </c:pt>
                      <c:pt idx="2">
                        <c:v>Březen</c:v>
                      </c:pt>
                      <c:pt idx="3">
                        <c:v>Duben</c:v>
                      </c:pt>
                      <c:pt idx="4">
                        <c:v>Květen</c:v>
                      </c:pt>
                      <c:pt idx="5">
                        <c:v>Červen</c:v>
                      </c:pt>
                      <c:pt idx="6">
                        <c:v>Červenec</c:v>
                      </c:pt>
                      <c:pt idx="7">
                        <c:v>Srpen</c:v>
                      </c:pt>
                      <c:pt idx="8">
                        <c:v>Září</c:v>
                      </c:pt>
                      <c:pt idx="9">
                        <c:v>Říjen</c:v>
                      </c:pt>
                      <c:pt idx="10">
                        <c:v>Listopad</c:v>
                      </c:pt>
                      <c:pt idx="11">
                        <c:v>Prosinec</c:v>
                      </c:pt>
                    </c:strCache>
                  </c:strRef>
                </c:cat>
                <c:val>
                  <c:numRef>
                    <c:extLst>
                      <c:ext uri="{02D57815-91ED-43cb-92C2-25804820EDAC}">
                        <c15:formulaRef>
                          <c15:sqref>List1!$D$2:$D$13</c15:sqref>
                        </c15:formulaRef>
                      </c:ext>
                    </c:extLst>
                    <c:numCache>
                      <c:formatCode>0.00" t"</c:formatCode>
                      <c:ptCount val="12"/>
                      <c:pt idx="0">
                        <c:v>0</c:v>
                      </c:pt>
                      <c:pt idx="1">
                        <c:v>0</c:v>
                      </c:pt>
                      <c:pt idx="2">
                        <c:v>0</c:v>
                      </c:pt>
                      <c:pt idx="3">
                        <c:v>0</c:v>
                      </c:pt>
                      <c:pt idx="4">
                        <c:v>0</c:v>
                      </c:pt>
                      <c:pt idx="5">
                        <c:v>0</c:v>
                      </c:pt>
                      <c:pt idx="6">
                        <c:v>0</c:v>
                      </c:pt>
                      <c:pt idx="7">
                        <c:v>0</c:v>
                      </c:pt>
                      <c:pt idx="8">
                        <c:v>0</c:v>
                      </c:pt>
                      <c:pt idx="9">
                        <c:v>0</c:v>
                      </c:pt>
                      <c:pt idx="10">
                        <c:v>0</c:v>
                      </c:pt>
                      <c:pt idx="11">
                        <c:v>0</c:v>
                      </c:pt>
                    </c:numCache>
                  </c:numRef>
                </c:val>
                <c:extLst>
                  <c:ext xmlns:c16="http://schemas.microsoft.com/office/drawing/2014/chart" uri="{C3380CC4-5D6E-409C-BE32-E72D297353CC}">
                    <c16:uniqueId val="{00000002-36E3-410D-9CA9-661B76ECCA41}"/>
                  </c:ext>
                </c:extLst>
              </c15:ser>
            </c15:filteredBarSeries>
          </c:ext>
        </c:extLst>
      </c:barChart>
      <c:catAx>
        <c:axId val="208377851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2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2083778992"/>
        <c:crosses val="autoZero"/>
        <c:auto val="1"/>
        <c:lblAlgn val="ctr"/>
        <c:lblOffset val="100"/>
        <c:noMultiLvlLbl val="0"/>
      </c:catAx>
      <c:valAx>
        <c:axId val="2083778992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2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&quot; t&quot;" sourceLinked="1"/>
        <c:majorTickMark val="none"/>
        <c:minorTickMark val="none"/>
        <c:tickLblPos val="nextTo"/>
        <c:crossAx val="208377851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2"/>
              </a:solidFill>
              <a:latin typeface="+mn-lt"/>
              <a:ea typeface="+mn-ea"/>
              <a:cs typeface="+mn-cs"/>
            </a:defRPr>
          </a:pPr>
          <a:endParaRPr lang="cs-CZ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cs-CZ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1"/>
          <c:order val="1"/>
          <c:spPr>
            <a:solidFill>
              <a:schemeClr val="accent1">
                <a:shade val="86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5="http://schemas.microsoft.com/office/drawing/2012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List1!$G$8:$H$8</c:f>
              <c:numCache>
                <c:formatCode>General</c:formatCode>
                <c:ptCount val="2"/>
                <c:pt idx="0">
                  <c:v>2024</c:v>
                </c:pt>
                <c:pt idx="1">
                  <c:v>2025</c:v>
                </c:pt>
              </c:numCache>
              <c:extLst xmlns:c15="http://schemas.microsoft.com/office/drawing/2012/chart"/>
            </c:numRef>
          </c:cat>
          <c:val>
            <c:numRef>
              <c:f>List1!$G$9:$H$9</c:f>
              <c:numCache>
                <c:formatCode>0.00" t"</c:formatCode>
                <c:ptCount val="2"/>
                <c:pt idx="0">
                  <c:v>4.8570000000000002</c:v>
                </c:pt>
                <c:pt idx="1">
                  <c:v>9.8730000000000011</c:v>
                </c:pt>
              </c:numCache>
              <c:extLst xmlns:c15="http://schemas.microsoft.com/office/drawing/2012/chart"/>
            </c:numRef>
          </c:val>
          <c:extLst xmlns:c15="http://schemas.microsoft.com/office/drawing/2012/chart">
            <c:ext xmlns:c16="http://schemas.microsoft.com/office/drawing/2014/chart" uri="{C3380CC4-5D6E-409C-BE32-E72D297353CC}">
              <c16:uniqueId val="{00000003-6E6E-401B-B12A-7D29D5A69F20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2083778512"/>
        <c:axId val="2083778992"/>
        <c:extLst>
          <c:ext xmlns:c15="http://schemas.microsoft.com/office/drawing/2012/chart" uri="{02D57815-91ED-43cb-92C2-25804820EDAC}">
            <c15:filteredBarSeries>
              <c15:ser>
                <c:idx val="0"/>
                <c:order val="0"/>
                <c:spPr>
                  <a:solidFill>
                    <a:schemeClr val="accent1">
                      <a:shade val="58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dLbls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1197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cs-CZ"/>
                    </a:p>
                  </c:txPr>
                  <c:dLblPos val="outEnd"/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>
                    <c:ext uri="{CE6537A1-D6FC-4f65-9D91-7224C49458BB}">
                      <c15:showLeaderLines val="1"/>
                      <c15:leaderLines>
                        <c:spPr>
                          <a:ln w="9525" cap="flat" cmpd="sng" algn="ctr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  <a:round/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numRef>
                    <c:extLst>
                      <c:ext uri="{02D57815-91ED-43cb-92C2-25804820EDAC}">
                        <c15:formulaRef>
                          <c15:sqref>List1!$G$8:$H$8</c15:sqref>
                        </c15:formulaRef>
                      </c:ext>
                    </c:extLst>
                    <c:numCache>
                      <c:formatCode>General</c:formatCode>
                      <c:ptCount val="2"/>
                      <c:pt idx="0">
                        <c:v>2024</c:v>
                      </c:pt>
                      <c:pt idx="1">
                        <c:v>2025</c:v>
                      </c:pt>
                    </c:numCache>
                  </c:numRef>
                </c:cat>
                <c:val>
                  <c:numRef>
                    <c:extLst>
                      <c:ext uri="{02D57815-91ED-43cb-92C2-25804820EDAC}">
                        <c15:formulaRef>
                          <c15:sqref>List1!$G$8:$H$8</c15:sqref>
                        </c15:formulaRef>
                      </c:ext>
                    </c:extLst>
                    <c:numCache>
                      <c:formatCode>General</c:formatCode>
                      <c:ptCount val="2"/>
                      <c:pt idx="0">
                        <c:v>2024</c:v>
                      </c:pt>
                      <c:pt idx="1">
                        <c:v>2025</c:v>
                      </c:pt>
                    </c:numCache>
                  </c:numRef>
                </c:val>
                <c:extLst>
                  <c:ext xmlns:c16="http://schemas.microsoft.com/office/drawing/2014/chart" uri="{C3380CC4-5D6E-409C-BE32-E72D297353CC}">
                    <c16:uniqueId val="{00000000-4E2F-46A9-AEAC-6836B5DC850C}"/>
                  </c:ext>
                </c:extLst>
              </c15:ser>
            </c15:filteredBarSeries>
            <c15:filteredBarSeries>
              <c15:ser>
                <c:idx val="2"/>
                <c:order val="2"/>
                <c:spPr>
                  <a:solidFill>
                    <a:schemeClr val="accent1">
                      <a:tint val="86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dLbls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1197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cs-CZ"/>
                    </a:p>
                  </c:txPr>
                  <c:dLblPos val="outEnd"/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 xmlns:c15="http://schemas.microsoft.com/office/drawing/2012/chart">
                    <c:ext xmlns:c15="http://schemas.microsoft.com/office/drawing/2012/chart" uri="{CE6537A1-D6FC-4f65-9D91-7224C49458BB}">
                      <c15:showLeaderLines val="1"/>
                      <c15:leaderLines>
                        <c:spPr>
                          <a:ln w="9525" cap="flat" cmpd="sng" algn="ctr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  <a:round/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List1!$G$8:$H$8</c15:sqref>
                        </c15:formulaRef>
                      </c:ext>
                    </c:extLst>
                    <c:numCache>
                      <c:formatCode>General</c:formatCode>
                      <c:ptCount val="2"/>
                      <c:pt idx="0">
                        <c:v>2024</c:v>
                      </c:pt>
                      <c:pt idx="1">
                        <c:v>2025</c:v>
                      </c:pt>
                    </c:numCache>
                  </c:num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List1!$G$10:$H$10</c15:sqref>
                        </c15:formulaRef>
                      </c:ext>
                    </c:extLst>
                    <c:numCache>
                      <c:formatCode>General</c:formatCode>
                      <c:ptCount val="2"/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4-6E6E-401B-B12A-7D29D5A69F20}"/>
                  </c:ext>
                </c:extLst>
              </c15:ser>
            </c15:filteredBarSeries>
            <c15:filteredBarSeries>
              <c15:ser>
                <c:idx val="3"/>
                <c:order val="3"/>
                <c:spPr>
                  <a:solidFill>
                    <a:schemeClr val="accent1">
                      <a:tint val="58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dLbls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1197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cs-CZ"/>
                    </a:p>
                  </c:txPr>
                  <c:dLblPos val="outEnd"/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 xmlns:c15="http://schemas.microsoft.com/office/drawing/2012/chart">
                    <c:ext xmlns:c15="http://schemas.microsoft.com/office/drawing/2012/chart" uri="{CE6537A1-D6FC-4f65-9D91-7224C49458BB}">
                      <c15:showLeaderLines val="1"/>
                      <c15:leaderLines>
                        <c:spPr>
                          <a:ln w="9525" cap="flat" cmpd="sng" algn="ctr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  <a:round/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List1!$G$8:$H$8</c15:sqref>
                        </c15:formulaRef>
                      </c:ext>
                    </c:extLst>
                    <c:numCache>
                      <c:formatCode>General</c:formatCode>
                      <c:ptCount val="2"/>
                      <c:pt idx="0">
                        <c:v>2024</c:v>
                      </c:pt>
                      <c:pt idx="1">
                        <c:v>2025</c:v>
                      </c:pt>
                    </c:numCache>
                  </c:num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List1!$G$11:$H$11</c15:sqref>
                        </c15:formulaRef>
                      </c:ext>
                    </c:extLst>
                    <c:numCache>
                      <c:formatCode>General</c:formatCode>
                      <c:ptCount val="2"/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7-6E6E-401B-B12A-7D29D5A69F20}"/>
                  </c:ext>
                </c:extLst>
              </c15:ser>
            </c15:filteredBarSeries>
          </c:ext>
        </c:extLst>
      </c:barChart>
      <c:catAx>
        <c:axId val="208377851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2083778992"/>
        <c:crosses val="autoZero"/>
        <c:auto val="1"/>
        <c:lblAlgn val="ctr"/>
        <c:lblOffset val="100"/>
        <c:noMultiLvlLbl val="0"/>
      </c:catAx>
      <c:valAx>
        <c:axId val="2083778992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&quot; t&quot;" sourceLinked="1"/>
        <c:majorTickMark val="out"/>
        <c:minorTickMark val="none"/>
        <c:tickLblPos val="nextTo"/>
        <c:crossAx val="208377851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cs-CZ"/>
    </a:p>
  </c:txPr>
  <c:externalData r:id="rId3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cs-CZ"/>
              <a:t>Odpady v tunách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cs-CZ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List1!$B$1</c:f>
              <c:strCache>
                <c:ptCount val="1"/>
                <c:pt idx="0">
                  <c:v>recyklovatelné odpady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List1!$A$2:$A$4</c:f>
              <c:numCache>
                <c:formatCode>General</c:formatCode>
                <c:ptCount val="3"/>
                <c:pt idx="0">
                  <c:v>2023</c:v>
                </c:pt>
                <c:pt idx="1">
                  <c:v>2024</c:v>
                </c:pt>
                <c:pt idx="2">
                  <c:v>2025</c:v>
                </c:pt>
              </c:numCache>
            </c:numRef>
          </c:cat>
          <c:val>
            <c:numRef>
              <c:f>List1!$B$2:$B$4</c:f>
              <c:numCache>
                <c:formatCode>0</c:formatCode>
                <c:ptCount val="3"/>
                <c:pt idx="0">
                  <c:v>16.4178</c:v>
                </c:pt>
                <c:pt idx="1">
                  <c:v>45.074160000000006</c:v>
                </c:pt>
                <c:pt idx="2">
                  <c:v>76.171279999999996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3B1-4291-85D5-D368D89D6F4E}"/>
            </c:ext>
          </c:extLst>
        </c:ser>
        <c:ser>
          <c:idx val="1"/>
          <c:order val="1"/>
          <c:tx>
            <c:strRef>
              <c:f>List1!$C$1</c:f>
              <c:strCache>
                <c:ptCount val="1"/>
                <c:pt idx="0">
                  <c:v>komunální odpady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List1!$A$2:$A$4</c:f>
              <c:numCache>
                <c:formatCode>General</c:formatCode>
                <c:ptCount val="3"/>
                <c:pt idx="0">
                  <c:v>2023</c:v>
                </c:pt>
                <c:pt idx="1">
                  <c:v>2024</c:v>
                </c:pt>
                <c:pt idx="2">
                  <c:v>2025</c:v>
                </c:pt>
              </c:numCache>
            </c:numRef>
          </c:cat>
          <c:val>
            <c:numRef>
              <c:f>List1!$C$2:$C$4</c:f>
              <c:numCache>
                <c:formatCode>0</c:formatCode>
                <c:ptCount val="3"/>
                <c:pt idx="0">
                  <c:v>84.245800000000003</c:v>
                </c:pt>
                <c:pt idx="1">
                  <c:v>113.00816</c:v>
                </c:pt>
                <c:pt idx="2">
                  <c:v>131.36427999999998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3B1-4291-85D5-D368D89D6F4E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2084317216"/>
        <c:axId val="2084315296"/>
      </c:barChart>
      <c:catAx>
        <c:axId val="208431721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2084315296"/>
        <c:crosses val="autoZero"/>
        <c:auto val="1"/>
        <c:lblAlgn val="ctr"/>
        <c:lblOffset val="100"/>
        <c:noMultiLvlLbl val="0"/>
      </c:catAx>
      <c:valAx>
        <c:axId val="208431529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208431721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cs-CZ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cs-CZ"/>
    </a:p>
  </c:txPr>
  <c:externalData r:id="rId3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cs-CZ" dirty="0"/>
              <a:t>Poměr recyklovatelných složek</a:t>
            </a:r>
            <a:endParaRPr lang="en-US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List1!$B$1</c:f>
              <c:strCache>
                <c:ptCount val="1"/>
                <c:pt idx="0">
                  <c:v>SEPAROVANÝ ODPAD</c:v>
                </c:pt>
              </c:strCache>
            </c:strRef>
          </c:tx>
          <c:spPr>
            <a:solidFill>
              <a:srgbClr val="FF0000"/>
            </a:solidFill>
            <a:ln>
              <a:noFill/>
            </a:ln>
            <a:effectLst/>
          </c:spPr>
          <c:invertIfNegative val="0"/>
          <c:dPt>
            <c:idx val="1"/>
            <c:invertIfNegative val="0"/>
            <c:bubble3D val="0"/>
            <c:spPr>
              <a:solidFill>
                <a:srgbClr val="FF0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D4BC-4B21-B607-625153F8DBD4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List1!$A$2:$A$4</c:f>
              <c:numCache>
                <c:formatCode>General</c:formatCode>
                <c:ptCount val="3"/>
                <c:pt idx="0">
                  <c:v>2023</c:v>
                </c:pt>
                <c:pt idx="1">
                  <c:v>2024</c:v>
                </c:pt>
                <c:pt idx="2">
                  <c:v>2025</c:v>
                </c:pt>
              </c:numCache>
            </c:numRef>
          </c:cat>
          <c:val>
            <c:numRef>
              <c:f>List1!$B$2:$B$4</c:f>
              <c:numCache>
                <c:formatCode>0%</c:formatCode>
                <c:ptCount val="3"/>
                <c:pt idx="0">
                  <c:v>0.19</c:v>
                </c:pt>
                <c:pt idx="1">
                  <c:v>0.4</c:v>
                </c:pt>
                <c:pt idx="2">
                  <c:v>0.57999999999999996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4BC-4B21-B607-625153F8DBD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071710976"/>
        <c:axId val="2071711456"/>
      </c:barChart>
      <c:catAx>
        <c:axId val="207171097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2071711456"/>
        <c:crosses val="autoZero"/>
        <c:auto val="1"/>
        <c:lblAlgn val="ctr"/>
        <c:lblOffset val="100"/>
        <c:noMultiLvlLbl val="0"/>
      </c:catAx>
      <c:valAx>
        <c:axId val="207171145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207171097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cs-CZ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7.7262086345865524E-2"/>
          <c:y val="3.5828225474225137E-2"/>
          <c:w val="0.92126053591354062"/>
          <c:h val="0.86963359188877731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List1!$G$8:$K$8</c:f>
              <c:numCache>
                <c:formatCode>General</c:formatCode>
                <c:ptCount val="4"/>
                <c:pt idx="0">
                  <c:v>2022</c:v>
                </c:pt>
                <c:pt idx="1">
                  <c:v>2023</c:v>
                </c:pt>
                <c:pt idx="2">
                  <c:v>2024</c:v>
                </c:pt>
                <c:pt idx="3">
                  <c:v>2025</c:v>
                </c:pt>
              </c:numCache>
              <c:extLst/>
            </c:numRef>
          </c:cat>
          <c:val>
            <c:numRef>
              <c:f>List1!$G$9:$K$9</c:f>
              <c:numCache>
                <c:formatCode>0.00" t"</c:formatCode>
                <c:ptCount val="4"/>
                <c:pt idx="0">
                  <c:v>54.11</c:v>
                </c:pt>
                <c:pt idx="1">
                  <c:v>59.070000000000007</c:v>
                </c:pt>
                <c:pt idx="2">
                  <c:v>56.103999999999999</c:v>
                </c:pt>
                <c:pt idx="3">
                  <c:v>50.686999999999998</c:v>
                </c:pt>
              </c:numCache>
              <c:extLst/>
            </c:numRef>
          </c:val>
          <c:extLst xmlns:c15="http://schemas.microsoft.com/office/drawing/2012/chart">
            <c:ext xmlns:c16="http://schemas.microsoft.com/office/drawing/2014/chart" uri="{C3380CC4-5D6E-409C-BE32-E72D297353CC}">
              <c16:uniqueId val="{00000001-A284-40E8-9E3F-A93C2A757AE7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2083778512"/>
        <c:axId val="2083778992"/>
        <c:extLst/>
      </c:barChart>
      <c:catAx>
        <c:axId val="208377851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2083778992"/>
        <c:crosses val="autoZero"/>
        <c:auto val="1"/>
        <c:lblAlgn val="ctr"/>
        <c:lblOffset val="100"/>
        <c:noMultiLvlLbl val="0"/>
      </c:catAx>
      <c:valAx>
        <c:axId val="2083778992"/>
        <c:scaling>
          <c:orientation val="minMax"/>
        </c:scaling>
        <c:delete val="1"/>
        <c:axPos val="l"/>
        <c:numFmt formatCode="0.00&quot; t&quot;" sourceLinked="1"/>
        <c:majorTickMark val="out"/>
        <c:minorTickMark val="none"/>
        <c:tickLblPos val="nextTo"/>
        <c:crossAx val="208377851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cs-CZ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5.5101420236957438E-2"/>
          <c:y val="3.5828225474225137E-2"/>
          <c:w val="0.92126053591354062"/>
          <c:h val="0.86963359188877731"/>
        </c:manualLayout>
      </c:layout>
      <c:barChart>
        <c:barDir val="col"/>
        <c:grouping val="clustered"/>
        <c:varyColors val="0"/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2083778512"/>
        <c:axId val="2083778992"/>
        <c:extLst/>
      </c:barChart>
      <c:catAx>
        <c:axId val="208377851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2083778992"/>
        <c:crosses val="autoZero"/>
        <c:auto val="1"/>
        <c:lblAlgn val="ctr"/>
        <c:lblOffset val="100"/>
        <c:noMultiLvlLbl val="0"/>
      </c:catAx>
      <c:valAx>
        <c:axId val="2083778992"/>
        <c:scaling>
          <c:orientation val="minMax"/>
        </c:scaling>
        <c:delete val="0"/>
        <c:axPos val="l"/>
        <c:numFmt formatCode="0.00&quot; t&quot;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208377851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cs-CZ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9.9409202755905507E-2"/>
          <c:y val="5.1485019912573857E-2"/>
          <c:w val="0.90985654527559057"/>
          <c:h val="0.8174278280889115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List1!$B$1</c:f>
              <c:strCache>
                <c:ptCount val="1"/>
                <c:pt idx="0">
                  <c:v>2022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List1!$A$2</c:f>
              <c:strCache>
                <c:ptCount val="1"/>
                <c:pt idx="0">
                  <c:v>SKO</c:v>
                </c:pt>
              </c:strCache>
            </c:strRef>
          </c:cat>
          <c:val>
            <c:numRef>
              <c:f>List1!$B$2</c:f>
              <c:numCache>
                <c:formatCode>0.00" kg"</c:formatCode>
                <c:ptCount val="1"/>
                <c:pt idx="0">
                  <c:v>203.42105263157896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43E-4CD3-86AC-55E77474FE93}"/>
            </c:ext>
          </c:extLst>
        </c:ser>
        <c:ser>
          <c:idx val="1"/>
          <c:order val="1"/>
          <c:tx>
            <c:strRef>
              <c:f>List1!$C$1</c:f>
              <c:strCache>
                <c:ptCount val="1"/>
                <c:pt idx="0">
                  <c:v>2023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List1!$A$2</c:f>
              <c:strCache>
                <c:ptCount val="1"/>
                <c:pt idx="0">
                  <c:v>SKO</c:v>
                </c:pt>
              </c:strCache>
            </c:strRef>
          </c:cat>
          <c:val>
            <c:numRef>
              <c:f>List1!$C$2</c:f>
              <c:numCache>
                <c:formatCode>0.00" kg"</c:formatCode>
                <c:ptCount val="1"/>
                <c:pt idx="0">
                  <c:v>219.59107806691452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43E-4CD3-86AC-55E77474FE93}"/>
            </c:ext>
          </c:extLst>
        </c:ser>
        <c:ser>
          <c:idx val="2"/>
          <c:order val="2"/>
          <c:tx>
            <c:strRef>
              <c:f>List1!$D$1</c:f>
              <c:strCache>
                <c:ptCount val="1"/>
                <c:pt idx="0">
                  <c:v>2024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List1!$A$2</c:f>
              <c:strCache>
                <c:ptCount val="1"/>
                <c:pt idx="0">
                  <c:v>SKO</c:v>
                </c:pt>
              </c:strCache>
            </c:strRef>
          </c:cat>
          <c:val>
            <c:numRef>
              <c:f>List1!$D$2</c:f>
              <c:numCache>
                <c:formatCode>0.00" kg"</c:formatCode>
                <c:ptCount val="1"/>
                <c:pt idx="0">
                  <c:v>203.27536231884059</c:v>
                </c:pt>
              </c:numCache>
            </c:numRef>
          </c:val>
          <c:extLst xmlns:c15="http://schemas.microsoft.com/office/drawing/2012/chart">
            <c:ext xmlns:c16="http://schemas.microsoft.com/office/drawing/2014/chart" uri="{C3380CC4-5D6E-409C-BE32-E72D297353CC}">
              <c16:uniqueId val="{00000002-043E-4CD3-86AC-55E77474FE93}"/>
            </c:ext>
          </c:extLst>
        </c:ser>
        <c:ser>
          <c:idx val="3"/>
          <c:order val="3"/>
          <c:tx>
            <c:strRef>
              <c:f>List1!$E$1</c:f>
              <c:strCache>
                <c:ptCount val="1"/>
                <c:pt idx="0">
                  <c:v>2025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List1!$A$2</c:f>
              <c:strCache>
                <c:ptCount val="1"/>
                <c:pt idx="0">
                  <c:v>SKO</c:v>
                </c:pt>
              </c:strCache>
            </c:strRef>
          </c:cat>
          <c:val>
            <c:numRef>
              <c:f>List1!$E$2</c:f>
              <c:numCache>
                <c:formatCode>0.00" kg"</c:formatCode>
                <c:ptCount val="1"/>
                <c:pt idx="0">
                  <c:v>189.13059701492537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043E-4CD3-86AC-55E77474FE93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2010959311"/>
        <c:axId val="2010971311"/>
        <c:extLst>
          <c:ext xmlns:c15="http://schemas.microsoft.com/office/drawing/2012/chart" uri="{02D57815-91ED-43cb-92C2-25804820EDAC}">
            <c15:filteredBarSeries>
              <c15:ser>
                <c:idx val="4"/>
                <c:order val="4"/>
                <c:tx>
                  <c:strRef>
                    <c:extLst>
                      <c:ext uri="{02D57815-91ED-43cb-92C2-25804820EDAC}">
                        <c15:formulaRef>
                          <c15:sqref>List1!$F$1</c15:sqref>
                        </c15:formulaRef>
                      </c:ext>
                    </c:extLst>
                    <c:strCache>
                      <c:ptCount val="1"/>
                      <c:pt idx="0">
                        <c:v>2026</c:v>
                      </c:pt>
                    </c:strCache>
                  </c:strRef>
                </c:tx>
                <c:spPr>
                  <a:solidFill>
                    <a:schemeClr val="accent5"/>
                  </a:solidFill>
                  <a:ln>
                    <a:noFill/>
                  </a:ln>
                  <a:effectLst/>
                </c:spPr>
                <c:invertIfNegative val="0"/>
                <c:dLbls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1197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cs-CZ"/>
                    </a:p>
                  </c:txPr>
                  <c:dLblPos val="outEnd"/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>
                    <c:ext uri="{CE6537A1-D6FC-4f65-9D91-7224C49458BB}">
                      <c15:showLeaderLines val="1"/>
                      <c15:leaderLines>
                        <c:spPr>
                          <a:ln w="9525" cap="flat" cmpd="sng" algn="ctr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  <a:round/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strRef>
                    <c:extLst>
                      <c:ext uri="{02D57815-91ED-43cb-92C2-25804820EDAC}">
                        <c15:formulaRef>
                          <c15:sqref>List1!$A$2</c15:sqref>
                        </c15:formulaRef>
                      </c:ext>
                    </c:extLst>
                    <c:strCache>
                      <c:ptCount val="1"/>
                      <c:pt idx="0">
                        <c:v>SKO</c:v>
                      </c:pt>
                    </c:strCache>
                  </c:strRef>
                </c:cat>
                <c:val>
                  <c:numRef>
                    <c:extLst>
                      <c:ext uri="{02D57815-91ED-43cb-92C2-25804820EDAC}">
                        <c15:formulaRef>
                          <c15:sqref>List1!$F$2</c15:sqref>
                        </c15:formulaRef>
                      </c:ext>
                    </c:extLst>
                    <c:numCache>
                      <c:formatCode>0.00" kg"</c:formatCode>
                      <c:ptCount val="1"/>
                      <c:pt idx="0">
                        <c:v>0</c:v>
                      </c:pt>
                    </c:numCache>
                  </c:numRef>
                </c:val>
                <c:extLst>
                  <c:ext xmlns:c16="http://schemas.microsoft.com/office/drawing/2014/chart" uri="{C3380CC4-5D6E-409C-BE32-E72D297353CC}">
                    <c16:uniqueId val="{00000007-043E-4CD3-86AC-55E77474FE93}"/>
                  </c:ext>
                </c:extLst>
              </c15:ser>
            </c15:filteredBarSeries>
          </c:ext>
        </c:extLst>
      </c:barChart>
      <c:catAx>
        <c:axId val="2010959311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2010971311"/>
        <c:crosses val="autoZero"/>
        <c:auto val="1"/>
        <c:lblAlgn val="ctr"/>
        <c:lblOffset val="100"/>
        <c:noMultiLvlLbl val="0"/>
      </c:catAx>
      <c:valAx>
        <c:axId val="2010971311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&quot; kg&quot;" sourceLinked="1"/>
        <c:majorTickMark val="out"/>
        <c:minorTickMark val="none"/>
        <c:tickLblPos val="nextTo"/>
        <c:crossAx val="2010959311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cs-CZ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cs-CZ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8.1317662737229637E-2"/>
          <c:y val="3.4775100263016938E-2"/>
          <c:w val="0.90243118211623774"/>
          <c:h val="0.7916537258732347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List1!$B$1</c:f>
              <c:strCache>
                <c:ptCount val="1"/>
                <c:pt idx="0">
                  <c:v>2024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List1!$A$2:$A$13</c:f>
              <c:strCache>
                <c:ptCount val="12"/>
                <c:pt idx="0">
                  <c:v>Leden</c:v>
                </c:pt>
                <c:pt idx="1">
                  <c:v>Únor</c:v>
                </c:pt>
                <c:pt idx="2">
                  <c:v>Březen</c:v>
                </c:pt>
                <c:pt idx="3">
                  <c:v>Duben</c:v>
                </c:pt>
                <c:pt idx="4">
                  <c:v>Květen</c:v>
                </c:pt>
                <c:pt idx="5">
                  <c:v>Červen</c:v>
                </c:pt>
                <c:pt idx="6">
                  <c:v>Červenec</c:v>
                </c:pt>
                <c:pt idx="7">
                  <c:v>Srpen</c:v>
                </c:pt>
                <c:pt idx="8">
                  <c:v>Září</c:v>
                </c:pt>
                <c:pt idx="9">
                  <c:v>Říjen</c:v>
                </c:pt>
                <c:pt idx="10">
                  <c:v>Listopad</c:v>
                </c:pt>
                <c:pt idx="11">
                  <c:v>Prosinec</c:v>
                </c:pt>
              </c:strCache>
            </c:strRef>
          </c:cat>
          <c:val>
            <c:numRef>
              <c:f>List1!$B$2:$B$13</c:f>
              <c:numCache>
                <c:formatCode>0.000" t"</c:formatCode>
                <c:ptCount val="12"/>
                <c:pt idx="0">
                  <c:v>0.32600000000000001</c:v>
                </c:pt>
                <c:pt idx="1">
                  <c:v>0.26900000000000002</c:v>
                </c:pt>
                <c:pt idx="2">
                  <c:v>0.39900000000000002</c:v>
                </c:pt>
                <c:pt idx="3">
                  <c:v>0.39200000000000002</c:v>
                </c:pt>
                <c:pt idx="4">
                  <c:v>0.438</c:v>
                </c:pt>
                <c:pt idx="5">
                  <c:v>0.28400000000000003</c:v>
                </c:pt>
                <c:pt idx="6">
                  <c:v>0.59299999999999997</c:v>
                </c:pt>
                <c:pt idx="7">
                  <c:v>0.371</c:v>
                </c:pt>
                <c:pt idx="8">
                  <c:v>0.48699999999999999</c:v>
                </c:pt>
                <c:pt idx="9">
                  <c:v>0.36399999999999999</c:v>
                </c:pt>
                <c:pt idx="10">
                  <c:v>0.48099999999999998</c:v>
                </c:pt>
                <c:pt idx="11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500-46BE-9046-CE60450606A2}"/>
            </c:ext>
          </c:extLst>
        </c:ser>
        <c:ser>
          <c:idx val="1"/>
          <c:order val="1"/>
          <c:tx>
            <c:strRef>
              <c:f>List1!$C$1</c:f>
              <c:strCache>
                <c:ptCount val="1"/>
                <c:pt idx="0">
                  <c:v>2025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List1!$A$2:$A$13</c:f>
              <c:strCache>
                <c:ptCount val="12"/>
                <c:pt idx="0">
                  <c:v>Leden</c:v>
                </c:pt>
                <c:pt idx="1">
                  <c:v>Únor</c:v>
                </c:pt>
                <c:pt idx="2">
                  <c:v>Březen</c:v>
                </c:pt>
                <c:pt idx="3">
                  <c:v>Duben</c:v>
                </c:pt>
                <c:pt idx="4">
                  <c:v>Květen</c:v>
                </c:pt>
                <c:pt idx="5">
                  <c:v>Červen</c:v>
                </c:pt>
                <c:pt idx="6">
                  <c:v>Červenec</c:v>
                </c:pt>
                <c:pt idx="7">
                  <c:v>Srpen</c:v>
                </c:pt>
                <c:pt idx="8">
                  <c:v>Září</c:v>
                </c:pt>
                <c:pt idx="9">
                  <c:v>Říjen</c:v>
                </c:pt>
                <c:pt idx="10">
                  <c:v>Listopad</c:v>
                </c:pt>
                <c:pt idx="11">
                  <c:v>Prosinec</c:v>
                </c:pt>
              </c:strCache>
            </c:strRef>
          </c:cat>
          <c:val>
            <c:numRef>
              <c:f>List1!$C$2:$C$13</c:f>
              <c:numCache>
                <c:formatCode>0.000" t"</c:formatCode>
                <c:ptCount val="12"/>
                <c:pt idx="0">
                  <c:v>1.478</c:v>
                </c:pt>
                <c:pt idx="1">
                  <c:v>0.75700000000000001</c:v>
                </c:pt>
                <c:pt idx="2">
                  <c:v>0.9850000000000001</c:v>
                </c:pt>
                <c:pt idx="3">
                  <c:v>1.1340000000000001</c:v>
                </c:pt>
                <c:pt idx="4">
                  <c:v>1.131</c:v>
                </c:pt>
                <c:pt idx="5">
                  <c:v>1.35</c:v>
                </c:pt>
                <c:pt idx="6">
                  <c:v>1.76</c:v>
                </c:pt>
                <c:pt idx="7">
                  <c:v>1.27</c:v>
                </c:pt>
                <c:pt idx="8">
                  <c:v>1.24</c:v>
                </c:pt>
                <c:pt idx="9">
                  <c:v>1.05</c:v>
                </c:pt>
                <c:pt idx="10">
                  <c:v>1.03</c:v>
                </c:pt>
                <c:pt idx="11">
                  <c:v>1.4300000000000002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500-46BE-9046-CE60450606A2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2083778512"/>
        <c:axId val="2083778992"/>
        <c:extLst>
          <c:ext xmlns:c15="http://schemas.microsoft.com/office/drawing/2012/chart" uri="{02D57815-91ED-43cb-92C2-25804820EDAC}">
            <c15:filteredBarSeries>
              <c15:ser>
                <c:idx val="2"/>
                <c:order val="2"/>
                <c:tx>
                  <c:strRef>
                    <c:extLst>
                      <c:ext uri="{02D57815-91ED-43cb-92C2-25804820EDAC}">
                        <c15:formulaRef>
                          <c15:sqref>List1!$D$1</c15:sqref>
                        </c15:formulaRef>
                      </c:ext>
                    </c:extLst>
                    <c:strCache>
                      <c:ptCount val="1"/>
                      <c:pt idx="0">
                        <c:v>2026</c:v>
                      </c:pt>
                    </c:strCache>
                  </c:strRef>
                </c:tx>
                <c:spPr>
                  <a:solidFill>
                    <a:schemeClr val="accent3"/>
                  </a:solidFill>
                  <a:ln>
                    <a:noFill/>
                  </a:ln>
                  <a:effectLst/>
                </c:spPr>
                <c:invertIfNegative val="0"/>
                <c:dLbls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1197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cs-CZ"/>
                    </a:p>
                  </c:txPr>
                  <c:dLblPos val="outEnd"/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>
                    <c:ext uri="{CE6537A1-D6FC-4f65-9D91-7224C49458BB}">
                      <c15:showLeaderLines val="1"/>
                      <c15:leaderLines>
                        <c:spPr>
                          <a:ln w="9525" cap="flat" cmpd="sng" algn="ctr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  <a:round/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strRef>
                    <c:extLst>
                      <c:ext uri="{02D57815-91ED-43cb-92C2-25804820EDAC}">
                        <c15:formulaRef>
                          <c15:sqref>List1!$A$2:$A$13</c15:sqref>
                        </c15:formulaRef>
                      </c:ext>
                    </c:extLst>
                    <c:strCache>
                      <c:ptCount val="12"/>
                      <c:pt idx="0">
                        <c:v>Leden</c:v>
                      </c:pt>
                      <c:pt idx="1">
                        <c:v>Únor</c:v>
                      </c:pt>
                      <c:pt idx="2">
                        <c:v>Březen</c:v>
                      </c:pt>
                      <c:pt idx="3">
                        <c:v>Duben</c:v>
                      </c:pt>
                      <c:pt idx="4">
                        <c:v>Květen</c:v>
                      </c:pt>
                      <c:pt idx="5">
                        <c:v>Červen</c:v>
                      </c:pt>
                      <c:pt idx="6">
                        <c:v>Červenec</c:v>
                      </c:pt>
                      <c:pt idx="7">
                        <c:v>Srpen</c:v>
                      </c:pt>
                      <c:pt idx="8">
                        <c:v>Září</c:v>
                      </c:pt>
                      <c:pt idx="9">
                        <c:v>Říjen</c:v>
                      </c:pt>
                      <c:pt idx="10">
                        <c:v>Listopad</c:v>
                      </c:pt>
                      <c:pt idx="11">
                        <c:v>Prosinec</c:v>
                      </c:pt>
                    </c:strCache>
                  </c:strRef>
                </c:cat>
                <c:val>
                  <c:numRef>
                    <c:extLst>
                      <c:ext uri="{02D57815-91ED-43cb-92C2-25804820EDAC}">
                        <c15:formulaRef>
                          <c15:sqref>List1!$D$2:$D$13</c15:sqref>
                        </c15:formulaRef>
                      </c:ext>
                    </c:extLst>
                    <c:numCache>
                      <c:formatCode>0.000" t"</c:formatCode>
                      <c:ptCount val="12"/>
                      <c:pt idx="0">
                        <c:v>0</c:v>
                      </c:pt>
                      <c:pt idx="1">
                        <c:v>0</c:v>
                      </c:pt>
                      <c:pt idx="2">
                        <c:v>0</c:v>
                      </c:pt>
                      <c:pt idx="3">
                        <c:v>0</c:v>
                      </c:pt>
                      <c:pt idx="4">
                        <c:v>0</c:v>
                      </c:pt>
                      <c:pt idx="5">
                        <c:v>0</c:v>
                      </c:pt>
                      <c:pt idx="6">
                        <c:v>0</c:v>
                      </c:pt>
                      <c:pt idx="7">
                        <c:v>1.27</c:v>
                      </c:pt>
                      <c:pt idx="8">
                        <c:v>0</c:v>
                      </c:pt>
                      <c:pt idx="9">
                        <c:v>0</c:v>
                      </c:pt>
                      <c:pt idx="10">
                        <c:v>0</c:v>
                      </c:pt>
                      <c:pt idx="11">
                        <c:v>0</c:v>
                      </c:pt>
                    </c:numCache>
                  </c:numRef>
                </c:val>
                <c:extLst>
                  <c:ext xmlns:c16="http://schemas.microsoft.com/office/drawing/2014/chart" uri="{C3380CC4-5D6E-409C-BE32-E72D297353CC}">
                    <c16:uniqueId val="{00000002-D500-46BE-9046-CE60450606A2}"/>
                  </c:ext>
                </c:extLst>
              </c15:ser>
            </c15:filteredBarSeries>
          </c:ext>
        </c:extLst>
      </c:barChart>
      <c:catAx>
        <c:axId val="208377851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2083778992"/>
        <c:crosses val="autoZero"/>
        <c:auto val="1"/>
        <c:lblAlgn val="ctr"/>
        <c:lblOffset val="100"/>
        <c:noMultiLvlLbl val="0"/>
      </c:catAx>
      <c:valAx>
        <c:axId val="2083778992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0&quot; t&quot;" sourceLinked="1"/>
        <c:majorTickMark val="none"/>
        <c:minorTickMark val="none"/>
        <c:tickLblPos val="nextTo"/>
        <c:crossAx val="208377851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cs-CZ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cs-CZ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1"/>
          <c:order val="1"/>
          <c:tx>
            <c:strRef>
              <c:f>'List1 (2)'!$B$1</c:f>
              <c:strCache>
                <c:ptCount val="1"/>
                <c:pt idx="0">
                  <c:v>1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5="http://schemas.microsoft.com/office/drawing/2012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'List1 (2)'!$B$2</c:f>
              <c:numCache>
                <c:formatCode>0" ks"</c:formatCode>
                <c:ptCount val="1"/>
                <c:pt idx="0">
                  <c:v>105</c:v>
                </c:pt>
              </c:numCache>
            </c:numRef>
          </c:val>
          <c:extLst xmlns:c15="http://schemas.microsoft.com/office/drawing/2012/chart">
            <c:ext xmlns:c16="http://schemas.microsoft.com/office/drawing/2014/chart" uri="{C3380CC4-5D6E-409C-BE32-E72D297353CC}">
              <c16:uniqueId val="{00000001-D500-46BE-9046-CE60450606A2}"/>
            </c:ext>
          </c:extLst>
        </c:ser>
        <c:ser>
          <c:idx val="2"/>
          <c:order val="2"/>
          <c:tx>
            <c:strRef>
              <c:f>'List1 (2)'!$C$1</c:f>
              <c:strCache>
                <c:ptCount val="1"/>
                <c:pt idx="0">
                  <c:v>2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5="http://schemas.microsoft.com/office/drawing/2012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'List1 (2)'!$C$2</c:f>
              <c:numCache>
                <c:formatCode>0" ks"</c:formatCode>
                <c:ptCount val="1"/>
                <c:pt idx="0">
                  <c:v>78</c:v>
                </c:pt>
              </c:numCache>
            </c:numRef>
          </c:val>
          <c:extLst xmlns:c15="http://schemas.microsoft.com/office/drawing/2012/chart">
            <c:ext xmlns:c16="http://schemas.microsoft.com/office/drawing/2014/chart" uri="{C3380CC4-5D6E-409C-BE32-E72D297353CC}">
              <c16:uniqueId val="{00000002-D500-46BE-9046-CE60450606A2}"/>
            </c:ext>
          </c:extLst>
        </c:ser>
        <c:ser>
          <c:idx val="3"/>
          <c:order val="3"/>
          <c:tx>
            <c:strRef>
              <c:f>'List1 (2)'!$D$1</c:f>
              <c:strCache>
                <c:ptCount val="1"/>
                <c:pt idx="0">
                  <c:v>3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'List1 (2)'!$D$2</c:f>
              <c:numCache>
                <c:formatCode>0" ks"</c:formatCode>
                <c:ptCount val="1"/>
                <c:pt idx="0">
                  <c:v>85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E58-4B35-925E-2DA245B5DC60}"/>
            </c:ext>
          </c:extLst>
        </c:ser>
        <c:ser>
          <c:idx val="4"/>
          <c:order val="4"/>
          <c:tx>
            <c:strRef>
              <c:f>'List1 (2)'!$E$1</c:f>
              <c:strCache>
                <c:ptCount val="1"/>
                <c:pt idx="0">
                  <c:v>4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5="http://schemas.microsoft.com/office/drawing/2012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'List1 (2)'!$E$2</c:f>
              <c:numCache>
                <c:formatCode>0" ks"</c:formatCode>
                <c:ptCount val="1"/>
                <c:pt idx="0">
                  <c:v>78</c:v>
                </c:pt>
              </c:numCache>
            </c:numRef>
          </c:val>
          <c:extLst xmlns:c15="http://schemas.microsoft.com/office/drawing/2012/chart">
            <c:ext xmlns:c16="http://schemas.microsoft.com/office/drawing/2014/chart" uri="{C3380CC4-5D6E-409C-BE32-E72D297353CC}">
              <c16:uniqueId val="{00000001-9E58-4B35-925E-2DA245B5DC60}"/>
            </c:ext>
          </c:extLst>
        </c:ser>
        <c:ser>
          <c:idx val="5"/>
          <c:order val="5"/>
          <c:tx>
            <c:strRef>
              <c:f>'List1 (2)'!$F$1</c:f>
              <c:strCache>
                <c:ptCount val="1"/>
                <c:pt idx="0">
                  <c:v>5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'List1 (2)'!$F$2</c:f>
              <c:numCache>
                <c:formatCode>0" ks"</c:formatCode>
                <c:ptCount val="1"/>
                <c:pt idx="0">
                  <c:v>89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9E58-4B35-925E-2DA245B5DC60}"/>
            </c:ext>
          </c:extLst>
        </c:ser>
        <c:ser>
          <c:idx val="6"/>
          <c:order val="6"/>
          <c:tx>
            <c:strRef>
              <c:f>'List1 (2)'!$G$1</c:f>
              <c:strCache>
                <c:ptCount val="1"/>
                <c:pt idx="0">
                  <c:v>6</c:v>
                </c:pt>
              </c:strCache>
            </c:strRef>
          </c:tx>
          <c:spPr>
            <a:solidFill>
              <a:schemeClr val="accent1">
                <a:lumMod val="6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5="http://schemas.microsoft.com/office/drawing/2012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'List1 (2)'!$G$2</c:f>
              <c:numCache>
                <c:formatCode>0" ks"</c:formatCode>
                <c:ptCount val="1"/>
                <c:pt idx="0">
                  <c:v>95</c:v>
                </c:pt>
              </c:numCache>
            </c:numRef>
          </c:val>
          <c:extLst xmlns:c15="http://schemas.microsoft.com/office/drawing/2012/chart">
            <c:ext xmlns:c16="http://schemas.microsoft.com/office/drawing/2014/chart" uri="{C3380CC4-5D6E-409C-BE32-E72D297353CC}">
              <c16:uniqueId val="{00000003-9E58-4B35-925E-2DA245B5DC60}"/>
            </c:ext>
          </c:extLst>
        </c:ser>
        <c:ser>
          <c:idx val="8"/>
          <c:order val="8"/>
          <c:tx>
            <c:strRef>
              <c:f>'List1 (2)'!$I$1</c:f>
              <c:strCache>
                <c:ptCount val="1"/>
                <c:pt idx="0">
                  <c:v>8</c:v>
                </c:pt>
              </c:strCache>
            </c:strRef>
          </c:tx>
          <c:spPr>
            <a:solidFill>
              <a:schemeClr val="accent3">
                <a:lumMod val="6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5="http://schemas.microsoft.com/office/drawing/2012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'List1 (2)'!$I$2</c:f>
              <c:numCache>
                <c:formatCode>0" ks"</c:formatCode>
                <c:ptCount val="1"/>
                <c:pt idx="0">
                  <c:v>92</c:v>
                </c:pt>
              </c:numCache>
            </c:numRef>
          </c:val>
          <c:extLst xmlns:c15="http://schemas.microsoft.com/office/drawing/2012/chart">
            <c:ext xmlns:c16="http://schemas.microsoft.com/office/drawing/2014/chart" uri="{C3380CC4-5D6E-409C-BE32-E72D297353CC}">
              <c16:uniqueId val="{00000005-9E58-4B35-925E-2DA245B5DC60}"/>
            </c:ext>
          </c:extLst>
        </c:ser>
        <c:ser>
          <c:idx val="9"/>
          <c:order val="9"/>
          <c:tx>
            <c:strRef>
              <c:f>'List1 (2)'!$J$1</c:f>
              <c:strCache>
                <c:ptCount val="1"/>
                <c:pt idx="0">
                  <c:v>9</c:v>
                </c:pt>
              </c:strCache>
            </c:strRef>
          </c:tx>
          <c:spPr>
            <a:solidFill>
              <a:schemeClr val="accent4">
                <a:lumMod val="6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5="http://schemas.microsoft.com/office/drawing/2012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'List1 (2)'!$J$2</c:f>
              <c:numCache>
                <c:formatCode>0" ks"</c:formatCode>
                <c:ptCount val="1"/>
                <c:pt idx="0">
                  <c:v>90</c:v>
                </c:pt>
              </c:numCache>
            </c:numRef>
          </c:val>
          <c:extLst xmlns:c15="http://schemas.microsoft.com/office/drawing/2012/chart">
            <c:ext xmlns:c16="http://schemas.microsoft.com/office/drawing/2014/chart" uri="{C3380CC4-5D6E-409C-BE32-E72D297353CC}">
              <c16:uniqueId val="{00000006-9E58-4B35-925E-2DA245B5DC60}"/>
            </c:ext>
          </c:extLst>
        </c:ser>
        <c:ser>
          <c:idx val="10"/>
          <c:order val="10"/>
          <c:tx>
            <c:strRef>
              <c:f>'List1 (2)'!$K$1</c:f>
              <c:strCache>
                <c:ptCount val="1"/>
                <c:pt idx="0">
                  <c:v>10</c:v>
                </c:pt>
              </c:strCache>
            </c:strRef>
          </c:tx>
          <c:spPr>
            <a:solidFill>
              <a:schemeClr val="accent5">
                <a:lumMod val="6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5="http://schemas.microsoft.com/office/drawing/2012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'List1 (2)'!$K$2</c:f>
              <c:numCache>
                <c:formatCode>0" ks"</c:formatCode>
                <c:ptCount val="1"/>
                <c:pt idx="0">
                  <c:v>93</c:v>
                </c:pt>
              </c:numCache>
            </c:numRef>
          </c:val>
          <c:extLst xmlns:c15="http://schemas.microsoft.com/office/drawing/2012/chart">
            <c:ext xmlns:c16="http://schemas.microsoft.com/office/drawing/2014/chart" uri="{C3380CC4-5D6E-409C-BE32-E72D297353CC}">
              <c16:uniqueId val="{00000007-9E58-4B35-925E-2DA245B5DC60}"/>
            </c:ext>
          </c:extLst>
        </c:ser>
        <c:ser>
          <c:idx val="11"/>
          <c:order val="11"/>
          <c:tx>
            <c:strRef>
              <c:f>'List1 (2)'!$L$1</c:f>
              <c:strCache>
                <c:ptCount val="1"/>
                <c:pt idx="0">
                  <c:v>11</c:v>
                </c:pt>
              </c:strCache>
            </c:strRef>
          </c:tx>
          <c:spPr>
            <a:solidFill>
              <a:schemeClr val="accent6">
                <a:lumMod val="6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5="http://schemas.microsoft.com/office/drawing/2012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'List1 (2)'!$L$2</c:f>
              <c:numCache>
                <c:formatCode>0" ks"</c:formatCode>
                <c:ptCount val="1"/>
                <c:pt idx="0">
                  <c:v>90</c:v>
                </c:pt>
              </c:numCache>
            </c:numRef>
          </c:val>
          <c:extLst xmlns:c15="http://schemas.microsoft.com/office/drawing/2012/chart">
            <c:ext xmlns:c16="http://schemas.microsoft.com/office/drawing/2014/chart" uri="{C3380CC4-5D6E-409C-BE32-E72D297353CC}">
              <c16:uniqueId val="{00000008-9E58-4B35-925E-2DA245B5DC60}"/>
            </c:ext>
          </c:extLst>
        </c:ser>
        <c:ser>
          <c:idx val="12"/>
          <c:order val="12"/>
          <c:tx>
            <c:strRef>
              <c:f>'List1 (2)'!$M$1</c:f>
              <c:strCache>
                <c:ptCount val="1"/>
                <c:pt idx="0">
                  <c:v>12</c:v>
                </c:pt>
              </c:strCache>
            </c:strRef>
          </c:tx>
          <c:spPr>
            <a:solidFill>
              <a:schemeClr val="accent1">
                <a:lumMod val="80000"/>
                <a:lumOff val="2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5="http://schemas.microsoft.com/office/drawing/2012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'List1 (2)'!$M$2</c:f>
              <c:numCache>
                <c:formatCode>0" ks"</c:formatCode>
                <c:ptCount val="1"/>
                <c:pt idx="0">
                  <c:v>106</c:v>
                </c:pt>
              </c:numCache>
            </c:numRef>
          </c:val>
          <c:extLst xmlns:c15="http://schemas.microsoft.com/office/drawing/2012/chart">
            <c:ext xmlns:c16="http://schemas.microsoft.com/office/drawing/2014/chart" uri="{C3380CC4-5D6E-409C-BE32-E72D297353CC}">
              <c16:uniqueId val="{00000009-9E58-4B35-925E-2DA245B5DC60}"/>
            </c:ext>
          </c:extLst>
        </c:ser>
        <c:ser>
          <c:idx val="13"/>
          <c:order val="13"/>
          <c:tx>
            <c:strRef>
              <c:f>'List1 (2)'!$N$1</c:f>
              <c:strCache>
                <c:ptCount val="1"/>
                <c:pt idx="0">
                  <c:v>13</c:v>
                </c:pt>
              </c:strCache>
            </c:strRef>
          </c:tx>
          <c:spPr>
            <a:solidFill>
              <a:schemeClr val="accent2">
                <a:lumMod val="80000"/>
                <a:lumOff val="2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5="http://schemas.microsoft.com/office/drawing/2012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'List1 (2)'!$N$2</c:f>
              <c:numCache>
                <c:formatCode>0" ks"</c:formatCode>
                <c:ptCount val="1"/>
                <c:pt idx="0">
                  <c:v>97</c:v>
                </c:pt>
              </c:numCache>
            </c:numRef>
          </c:val>
          <c:extLst xmlns:c15="http://schemas.microsoft.com/office/drawing/2012/chart">
            <c:ext xmlns:c16="http://schemas.microsoft.com/office/drawing/2014/chart" uri="{C3380CC4-5D6E-409C-BE32-E72D297353CC}">
              <c16:uniqueId val="{0000000A-9E58-4B35-925E-2DA245B5DC60}"/>
            </c:ext>
          </c:extLst>
        </c:ser>
        <c:ser>
          <c:idx val="15"/>
          <c:order val="15"/>
          <c:tx>
            <c:strRef>
              <c:f>'List1 (2)'!$P$1</c:f>
              <c:strCache>
                <c:ptCount val="1"/>
                <c:pt idx="0">
                  <c:v>15</c:v>
                </c:pt>
              </c:strCache>
            </c:strRef>
          </c:tx>
          <c:spPr>
            <a:solidFill>
              <a:schemeClr val="accent4">
                <a:lumMod val="80000"/>
                <a:lumOff val="2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5="http://schemas.microsoft.com/office/drawing/2012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'List1 (2)'!$P$2</c:f>
              <c:numCache>
                <c:formatCode>0" ks"</c:formatCode>
                <c:ptCount val="1"/>
                <c:pt idx="0">
                  <c:v>88</c:v>
                </c:pt>
              </c:numCache>
            </c:numRef>
          </c:val>
          <c:extLst xmlns:c15="http://schemas.microsoft.com/office/drawing/2012/chart">
            <c:ext xmlns:c16="http://schemas.microsoft.com/office/drawing/2014/chart" uri="{C3380CC4-5D6E-409C-BE32-E72D297353CC}">
              <c16:uniqueId val="{0000000C-9E58-4B35-925E-2DA245B5DC60}"/>
            </c:ext>
          </c:extLst>
        </c:ser>
        <c:ser>
          <c:idx val="16"/>
          <c:order val="16"/>
          <c:tx>
            <c:strRef>
              <c:f>'List1 (2)'!$Q$1</c:f>
              <c:strCache>
                <c:ptCount val="1"/>
                <c:pt idx="0">
                  <c:v>16</c:v>
                </c:pt>
              </c:strCache>
            </c:strRef>
          </c:tx>
          <c:spPr>
            <a:solidFill>
              <a:schemeClr val="accent5">
                <a:lumMod val="80000"/>
                <a:lumOff val="2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5="http://schemas.microsoft.com/office/drawing/2012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'List1 (2)'!$Q$2</c:f>
              <c:numCache>
                <c:formatCode>0" ks"</c:formatCode>
                <c:ptCount val="1"/>
                <c:pt idx="0">
                  <c:v>95</c:v>
                </c:pt>
              </c:numCache>
            </c:numRef>
          </c:val>
          <c:extLst xmlns:c15="http://schemas.microsoft.com/office/drawing/2012/chart">
            <c:ext xmlns:c16="http://schemas.microsoft.com/office/drawing/2014/chart" uri="{C3380CC4-5D6E-409C-BE32-E72D297353CC}">
              <c16:uniqueId val="{0000000D-9E58-4B35-925E-2DA245B5DC60}"/>
            </c:ext>
          </c:extLst>
        </c:ser>
        <c:ser>
          <c:idx val="17"/>
          <c:order val="17"/>
          <c:tx>
            <c:strRef>
              <c:f>'List1 (2)'!$R$1</c:f>
              <c:strCache>
                <c:ptCount val="1"/>
                <c:pt idx="0">
                  <c:v>17</c:v>
                </c:pt>
              </c:strCache>
            </c:strRef>
          </c:tx>
          <c:spPr>
            <a:solidFill>
              <a:schemeClr val="accent6">
                <a:lumMod val="80000"/>
                <a:lumOff val="2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5="http://schemas.microsoft.com/office/drawing/2012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'List1 (2)'!$R$2</c:f>
              <c:numCache>
                <c:formatCode>0" ks"</c:formatCode>
                <c:ptCount val="1"/>
                <c:pt idx="0">
                  <c:v>91</c:v>
                </c:pt>
              </c:numCache>
            </c:numRef>
          </c:val>
          <c:extLst xmlns:c15="http://schemas.microsoft.com/office/drawing/2012/chart">
            <c:ext xmlns:c16="http://schemas.microsoft.com/office/drawing/2014/chart" uri="{C3380CC4-5D6E-409C-BE32-E72D297353CC}">
              <c16:uniqueId val="{0000000E-9E58-4B35-925E-2DA245B5DC60}"/>
            </c:ext>
          </c:extLst>
        </c:ser>
        <c:ser>
          <c:idx val="18"/>
          <c:order val="18"/>
          <c:tx>
            <c:strRef>
              <c:f>'List1 (2)'!$S$1</c:f>
              <c:strCache>
                <c:ptCount val="1"/>
                <c:pt idx="0">
                  <c:v>18</c:v>
                </c:pt>
              </c:strCache>
            </c:strRef>
          </c:tx>
          <c:spPr>
            <a:solidFill>
              <a:schemeClr val="accent1">
                <a:lumMod val="8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'List1 (2)'!$S$2</c:f>
              <c:numCache>
                <c:formatCode>0" ks"</c:formatCode>
                <c:ptCount val="1"/>
                <c:pt idx="0">
                  <c:v>94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90B-4B12-B1B8-18CE683894BF}"/>
            </c:ext>
          </c:extLst>
        </c:ser>
        <c:ser>
          <c:idx val="19"/>
          <c:order val="19"/>
          <c:tx>
            <c:strRef>
              <c:f>'List1 (2)'!$T$1</c:f>
              <c:strCache>
                <c:ptCount val="1"/>
                <c:pt idx="0">
                  <c:v>19</c:v>
                </c:pt>
              </c:strCache>
            </c:strRef>
          </c:tx>
          <c:spPr>
            <a:solidFill>
              <a:schemeClr val="accent2">
                <a:lumMod val="8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'List1 (2)'!$T$2</c:f>
              <c:numCache>
                <c:formatCode>0" ks"</c:formatCode>
                <c:ptCount val="1"/>
                <c:pt idx="0">
                  <c:v>90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90B-4B12-B1B8-18CE683894BF}"/>
            </c:ext>
          </c:extLst>
        </c:ser>
        <c:ser>
          <c:idx val="20"/>
          <c:order val="20"/>
          <c:tx>
            <c:strRef>
              <c:f>'List1 (2)'!$U$1</c:f>
              <c:strCache>
                <c:ptCount val="1"/>
                <c:pt idx="0">
                  <c:v>20</c:v>
                </c:pt>
              </c:strCache>
            </c:strRef>
          </c:tx>
          <c:spPr>
            <a:solidFill>
              <a:schemeClr val="accent3">
                <a:lumMod val="8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'List1 (2)'!$U$2</c:f>
              <c:numCache>
                <c:formatCode>0" ks"</c:formatCode>
                <c:ptCount val="1"/>
                <c:pt idx="0">
                  <c:v>97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A90B-4B12-B1B8-18CE683894BF}"/>
            </c:ext>
          </c:extLst>
        </c:ser>
        <c:ser>
          <c:idx val="21"/>
          <c:order val="21"/>
          <c:tx>
            <c:strRef>
              <c:f>'List1 (2)'!$V$1</c:f>
              <c:strCache>
                <c:ptCount val="1"/>
                <c:pt idx="0">
                  <c:v>21</c:v>
                </c:pt>
              </c:strCache>
            </c:strRef>
          </c:tx>
          <c:spPr>
            <a:solidFill>
              <a:schemeClr val="accent4">
                <a:lumMod val="8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'List1 (2)'!$V$2</c:f>
              <c:numCache>
                <c:formatCode>0" ks"</c:formatCode>
                <c:ptCount val="1"/>
                <c:pt idx="0">
                  <c:v>84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A90B-4B12-B1B8-18CE683894BF}"/>
            </c:ext>
          </c:extLst>
        </c:ser>
        <c:ser>
          <c:idx val="22"/>
          <c:order val="22"/>
          <c:tx>
            <c:strRef>
              <c:f>'List1 (2)'!$W$1</c:f>
              <c:strCache>
                <c:ptCount val="1"/>
                <c:pt idx="0">
                  <c:v>22</c:v>
                </c:pt>
              </c:strCache>
              <c:extLst xmlns:c15="http://schemas.microsoft.com/office/drawing/2012/chart"/>
            </c:strRef>
          </c:tx>
          <c:spPr>
            <a:solidFill>
              <a:schemeClr val="accent5">
                <a:lumMod val="8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5="http://schemas.microsoft.com/office/drawing/2012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'List1 (2)'!$W$2</c:f>
              <c:numCache>
                <c:formatCode>0" ks"</c:formatCode>
                <c:ptCount val="1"/>
                <c:pt idx="0">
                  <c:v>90</c:v>
                </c:pt>
              </c:numCache>
              <c:extLst xmlns:c15="http://schemas.microsoft.com/office/drawing/2012/chart"/>
            </c:numRef>
          </c:val>
          <c:extLst xmlns:c15="http://schemas.microsoft.com/office/drawing/2012/chart">
            <c:ext xmlns:c16="http://schemas.microsoft.com/office/drawing/2014/chart" uri="{C3380CC4-5D6E-409C-BE32-E72D297353CC}">
              <c16:uniqueId val="{00000004-A90B-4B12-B1B8-18CE683894BF}"/>
            </c:ext>
          </c:extLst>
        </c:ser>
        <c:ser>
          <c:idx val="23"/>
          <c:order val="23"/>
          <c:tx>
            <c:strRef>
              <c:f>'List1 (2)'!$X$1</c:f>
              <c:strCache>
                <c:ptCount val="1"/>
                <c:pt idx="0">
                  <c:v>23</c:v>
                </c:pt>
              </c:strCache>
              <c:extLst xmlns:c15="http://schemas.microsoft.com/office/drawing/2012/chart"/>
            </c:strRef>
          </c:tx>
          <c:spPr>
            <a:solidFill>
              <a:schemeClr val="accent6">
                <a:lumMod val="8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5="http://schemas.microsoft.com/office/drawing/2012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'List1 (2)'!$X$2</c:f>
              <c:numCache>
                <c:formatCode>0" ks"</c:formatCode>
                <c:ptCount val="1"/>
                <c:pt idx="0">
                  <c:v>95</c:v>
                </c:pt>
              </c:numCache>
              <c:extLst xmlns:c15="http://schemas.microsoft.com/office/drawing/2012/chart"/>
            </c:numRef>
          </c:val>
          <c:extLst xmlns:c15="http://schemas.microsoft.com/office/drawing/2012/chart">
            <c:ext xmlns:c16="http://schemas.microsoft.com/office/drawing/2014/chart" uri="{C3380CC4-5D6E-409C-BE32-E72D297353CC}">
              <c16:uniqueId val="{00000005-A90B-4B12-B1B8-18CE683894BF}"/>
            </c:ext>
          </c:extLst>
        </c:ser>
        <c:ser>
          <c:idx val="24"/>
          <c:order val="24"/>
          <c:tx>
            <c:strRef>
              <c:f>'List1 (2)'!$Y$1</c:f>
              <c:strCache>
                <c:ptCount val="1"/>
                <c:pt idx="0">
                  <c:v>24</c:v>
                </c:pt>
              </c:strCache>
              <c:extLst xmlns:c15="http://schemas.microsoft.com/office/drawing/2012/chart"/>
            </c:strRef>
          </c:tx>
          <c:spPr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5="http://schemas.microsoft.com/office/drawing/2012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'List1 (2)'!$Y$2</c:f>
              <c:numCache>
                <c:formatCode>0" ks"</c:formatCode>
                <c:ptCount val="1"/>
                <c:pt idx="0">
                  <c:v>87</c:v>
                </c:pt>
              </c:numCache>
              <c:extLst xmlns:c15="http://schemas.microsoft.com/office/drawing/2012/chart"/>
            </c:numRef>
          </c:val>
          <c:extLst xmlns:c15="http://schemas.microsoft.com/office/drawing/2012/chart">
            <c:ext xmlns:c16="http://schemas.microsoft.com/office/drawing/2014/chart" uri="{C3380CC4-5D6E-409C-BE32-E72D297353CC}">
              <c16:uniqueId val="{00000006-A90B-4B12-B1B8-18CE683894BF}"/>
            </c:ext>
          </c:extLst>
        </c:ser>
        <c:ser>
          <c:idx val="25"/>
          <c:order val="25"/>
          <c:tx>
            <c:strRef>
              <c:f>'List1 (2)'!$Z$1</c:f>
              <c:strCache>
                <c:ptCount val="1"/>
                <c:pt idx="0">
                  <c:v>25</c:v>
                </c:pt>
              </c:strCache>
              <c:extLst xmlns:c15="http://schemas.microsoft.com/office/drawing/2012/chart"/>
            </c:strRef>
          </c:tx>
          <c:spPr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5="http://schemas.microsoft.com/office/drawing/2012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'List1 (2)'!$Z$2</c:f>
              <c:numCache>
                <c:formatCode>0" ks"</c:formatCode>
                <c:ptCount val="1"/>
                <c:pt idx="0">
                  <c:v>88</c:v>
                </c:pt>
              </c:numCache>
              <c:extLst xmlns:c15="http://schemas.microsoft.com/office/drawing/2012/chart"/>
            </c:numRef>
          </c:val>
          <c:extLst xmlns:c15="http://schemas.microsoft.com/office/drawing/2012/chart">
            <c:ext xmlns:c16="http://schemas.microsoft.com/office/drawing/2014/chart" uri="{C3380CC4-5D6E-409C-BE32-E72D297353CC}">
              <c16:uniqueId val="{00000007-A90B-4B12-B1B8-18CE683894BF}"/>
            </c:ext>
          </c:extLst>
        </c:ser>
        <c:ser>
          <c:idx val="26"/>
          <c:order val="26"/>
          <c:tx>
            <c:strRef>
              <c:f>'List1 (2)'!$AA$1</c:f>
              <c:strCache>
                <c:ptCount val="1"/>
                <c:pt idx="0">
                  <c:v>26</c:v>
                </c:pt>
              </c:strCache>
              <c:extLst xmlns:c15="http://schemas.microsoft.com/office/drawing/2012/chart"/>
            </c:strRef>
          </c:tx>
          <c:spPr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5="http://schemas.microsoft.com/office/drawing/2012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'List1 (2)'!$AA$2</c:f>
              <c:numCache>
                <c:formatCode>0" ks"</c:formatCode>
                <c:ptCount val="1"/>
                <c:pt idx="0">
                  <c:v>88</c:v>
                </c:pt>
              </c:numCache>
              <c:extLst xmlns:c15="http://schemas.microsoft.com/office/drawing/2012/chart"/>
            </c:numRef>
          </c:val>
          <c:extLst xmlns:c15="http://schemas.microsoft.com/office/drawing/2012/chart">
            <c:ext xmlns:c16="http://schemas.microsoft.com/office/drawing/2014/chart" uri="{C3380CC4-5D6E-409C-BE32-E72D297353CC}">
              <c16:uniqueId val="{00000008-A90B-4B12-B1B8-18CE683894BF}"/>
            </c:ext>
          </c:extLst>
        </c:ser>
        <c:ser>
          <c:idx val="27"/>
          <c:order val="27"/>
          <c:tx>
            <c:strRef>
              <c:f>'List1 (2)'!$AB$1</c:f>
              <c:strCache>
                <c:ptCount val="1"/>
                <c:pt idx="0">
                  <c:v>27</c:v>
                </c:pt>
              </c:strCache>
              <c:extLst xmlns:c15="http://schemas.microsoft.com/office/drawing/2012/chart"/>
            </c:strRef>
          </c:tx>
          <c:spPr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5="http://schemas.microsoft.com/office/drawing/2012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'List1 (2)'!$AB$2</c:f>
              <c:numCache>
                <c:formatCode>0" ks"</c:formatCode>
                <c:ptCount val="1"/>
                <c:pt idx="0">
                  <c:v>83</c:v>
                </c:pt>
              </c:numCache>
              <c:extLst xmlns:c15="http://schemas.microsoft.com/office/drawing/2012/chart"/>
            </c:numRef>
          </c:val>
          <c:extLst xmlns:c15="http://schemas.microsoft.com/office/drawing/2012/chart">
            <c:ext xmlns:c16="http://schemas.microsoft.com/office/drawing/2014/chart" uri="{C3380CC4-5D6E-409C-BE32-E72D297353CC}">
              <c16:uniqueId val="{00000009-A90B-4B12-B1B8-18CE683894BF}"/>
            </c:ext>
          </c:extLst>
        </c:ser>
        <c:ser>
          <c:idx val="28"/>
          <c:order val="28"/>
          <c:tx>
            <c:strRef>
              <c:f>'List1 (2)'!$AC$1</c:f>
              <c:strCache>
                <c:ptCount val="1"/>
                <c:pt idx="0">
                  <c:v>28</c:v>
                </c:pt>
              </c:strCache>
              <c:extLst xmlns:c15="http://schemas.microsoft.com/office/drawing/2012/chart"/>
            </c:strRef>
          </c:tx>
          <c:spPr>
            <a:solidFill>
              <a:schemeClr val="accent5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5="http://schemas.microsoft.com/office/drawing/2012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'List1 (2)'!$AC$2</c:f>
              <c:numCache>
                <c:formatCode>0" ks"</c:formatCode>
                <c:ptCount val="1"/>
                <c:pt idx="0">
                  <c:v>101</c:v>
                </c:pt>
              </c:numCache>
              <c:extLst xmlns:c15="http://schemas.microsoft.com/office/drawing/2012/chart"/>
            </c:numRef>
          </c:val>
          <c:extLst xmlns:c15="http://schemas.microsoft.com/office/drawing/2012/chart">
            <c:ext xmlns:c16="http://schemas.microsoft.com/office/drawing/2014/chart" uri="{C3380CC4-5D6E-409C-BE32-E72D297353CC}">
              <c16:uniqueId val="{0000000A-A90B-4B12-B1B8-18CE683894BF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2083778512"/>
        <c:axId val="2083778992"/>
        <c:extLst>
          <c:ext xmlns:c15="http://schemas.microsoft.com/office/drawing/2012/chart" uri="{02D57815-91ED-43cb-92C2-25804820EDAC}">
            <c15:filteredBarSeries>
              <c15:ser>
                <c:idx val="0"/>
                <c:order val="0"/>
                <c:tx>
                  <c:strRef>
                    <c:extLst>
                      <c:ext uri="{02D57815-91ED-43cb-92C2-25804820EDAC}">
                        <c15:formulaRef>
                          <c15:sqref>'List1 (2)'!$A$1</c15:sqref>
                        </c15:formulaRef>
                      </c:ext>
                    </c:extLst>
                    <c:strCache>
                      <c:ptCount val="1"/>
                      <c:pt idx="0">
                        <c:v>Nové Dvory</c:v>
                      </c:pt>
                    </c:strCache>
                  </c:strRef>
                </c:tx>
                <c:spPr>
                  <a:solidFill>
                    <a:schemeClr val="accent1"/>
                  </a:solidFill>
                  <a:ln>
                    <a:noFill/>
                  </a:ln>
                  <a:effectLst/>
                </c:spPr>
                <c:invertIfNegative val="0"/>
                <c:dLbls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1197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cs-CZ"/>
                    </a:p>
                  </c:txPr>
                  <c:dLblPos val="outEnd"/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>
                    <c:ext uri="{CE6537A1-D6FC-4f65-9D91-7224C49458BB}">
                      <c15:showLeaderLines val="1"/>
                      <c15:leaderLines>
                        <c:spPr>
                          <a:ln w="9525" cap="flat" cmpd="sng" algn="ctr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  <a:round/>
                          </a:ln>
                          <a:effectLst/>
                        </c:spPr>
                      </c15:leaderLines>
                    </c:ext>
                  </c:extLst>
                </c:dLbls>
                <c:val>
                  <c:numRef>
                    <c:extLst>
                      <c:ext uri="{02D57815-91ED-43cb-92C2-25804820EDAC}">
                        <c15:formulaRef>
                          <c15:sqref>'List1 (2)'!$A$2</c15:sqref>
                        </c15:formulaRef>
                      </c:ext>
                    </c:extLst>
                    <c:numCache>
                      <c:formatCode>General</c:formatCode>
                      <c:ptCount val="1"/>
                    </c:numCache>
                  </c:numRef>
                </c:val>
                <c:extLst>
                  <c:ext xmlns:c16="http://schemas.microsoft.com/office/drawing/2014/chart" uri="{C3380CC4-5D6E-409C-BE32-E72D297353CC}">
                    <c16:uniqueId val="{00000000-D500-46BE-9046-CE60450606A2}"/>
                  </c:ext>
                </c:extLst>
              </c15:ser>
            </c15:filteredBarSeries>
            <c15:filteredBarSeries>
              <c15:ser>
                <c:idx val="7"/>
                <c:order val="7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'List1 (2)'!$H$1</c15:sqref>
                        </c15:formulaRef>
                      </c:ext>
                    </c:extLst>
                    <c:strCache>
                      <c:ptCount val="1"/>
                      <c:pt idx="0">
                        <c:v>7</c:v>
                      </c:pt>
                    </c:strCache>
                  </c:strRef>
                </c:tx>
                <c:spPr>
                  <a:solidFill>
                    <a:schemeClr val="accent2">
                      <a:lumMod val="60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dLbls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1197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cs-CZ"/>
                    </a:p>
                  </c:txPr>
                  <c:dLblPos val="outEnd"/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 xmlns:c15="http://schemas.microsoft.com/office/drawing/2012/chart">
                    <c:ext xmlns:c15="http://schemas.microsoft.com/office/drawing/2012/chart" uri="{CE6537A1-D6FC-4f65-9D91-7224C49458BB}">
                      <c15:showLeaderLines val="1"/>
                      <c15:leaderLines>
                        <c:spPr>
                          <a:ln w="9525" cap="flat" cmpd="sng" algn="ctr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  <a:round/>
                          </a:ln>
                          <a:effectLst/>
                        </c:spPr>
                      </c15:leaderLines>
                    </c:ext>
                  </c:extLst>
                </c:dLbls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'List1 (2)'!$H$2</c15:sqref>
                        </c15:formulaRef>
                      </c:ext>
                    </c:extLst>
                    <c:numCache>
                      <c:formatCode>0" ks"</c:formatCode>
                      <c:ptCount val="1"/>
                      <c:pt idx="0">
                        <c:v>0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4-9E58-4B35-925E-2DA245B5DC60}"/>
                  </c:ext>
                </c:extLst>
              </c15:ser>
            </c15:filteredBarSeries>
            <c15:filteredBarSeries>
              <c15:ser>
                <c:idx val="14"/>
                <c:order val="14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'List1 (2)'!$O$1</c15:sqref>
                        </c15:formulaRef>
                      </c:ext>
                    </c:extLst>
                    <c:strCache>
                      <c:ptCount val="1"/>
                      <c:pt idx="0">
                        <c:v>14</c:v>
                      </c:pt>
                    </c:strCache>
                  </c:strRef>
                </c:tx>
                <c:spPr>
                  <a:solidFill>
                    <a:schemeClr val="accent3">
                      <a:lumMod val="80000"/>
                      <a:lumOff val="20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dLbls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1197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cs-CZ"/>
                    </a:p>
                  </c:txPr>
                  <c:dLblPos val="outEnd"/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 xmlns:c15="http://schemas.microsoft.com/office/drawing/2012/chart">
                    <c:ext xmlns:c15="http://schemas.microsoft.com/office/drawing/2012/chart" uri="{CE6537A1-D6FC-4f65-9D91-7224C49458BB}">
                      <c15:showLeaderLines val="1"/>
                      <c15:leaderLines>
                        <c:spPr>
                          <a:ln w="9525" cap="flat" cmpd="sng" algn="ctr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  <a:round/>
                          </a:ln>
                          <a:effectLst/>
                        </c:spPr>
                      </c15:leaderLines>
                    </c:ext>
                  </c:extLst>
                </c:dLbls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'List1 (2)'!$O$2</c15:sqref>
                        </c15:formulaRef>
                      </c:ext>
                    </c:extLst>
                    <c:numCache>
                      <c:formatCode>0" ks"</c:formatCode>
                      <c:ptCount val="1"/>
                      <c:pt idx="0">
                        <c:v>0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B-9E58-4B35-925E-2DA245B5DC60}"/>
                  </c:ext>
                </c:extLst>
              </c15:ser>
            </c15:filteredBarSeries>
          </c:ext>
        </c:extLst>
      </c:barChart>
      <c:catAx>
        <c:axId val="2083778512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2083778992"/>
        <c:crosses val="autoZero"/>
        <c:auto val="1"/>
        <c:lblAlgn val="ctr"/>
        <c:lblOffset val="100"/>
        <c:noMultiLvlLbl val="0"/>
      </c:catAx>
      <c:valAx>
        <c:axId val="2083778992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&quot; ks&quot;" sourceLinked="1"/>
        <c:majorTickMark val="none"/>
        <c:minorTickMark val="none"/>
        <c:tickLblPos val="nextTo"/>
        <c:crossAx val="208377851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cs-CZ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autoTitleDeleted val="1"/>
    <c:plotArea>
      <c:layout>
        <c:manualLayout>
          <c:layoutTarget val="inner"/>
          <c:xMode val="edge"/>
          <c:yMode val="edge"/>
          <c:x val="9.0588266223934177E-2"/>
          <c:y val="2.928425735107899E-2"/>
          <c:w val="0.89316057862953324"/>
          <c:h val="0.86963359188877731"/>
        </c:manualLayout>
      </c:layout>
      <c:barChart>
        <c:barDir val="col"/>
        <c:grouping val="clustered"/>
        <c:varyColors val="0"/>
        <c:ser>
          <c:idx val="1"/>
          <c:order val="1"/>
          <c:spPr>
            <a:solidFill>
              <a:schemeClr val="accent1">
                <a:shade val="86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5="http://schemas.microsoft.com/office/drawing/2012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List1!$G$8:$H$8</c:f>
              <c:numCache>
                <c:formatCode>General</c:formatCode>
                <c:ptCount val="2"/>
                <c:pt idx="0">
                  <c:v>2024</c:v>
                </c:pt>
                <c:pt idx="1">
                  <c:v>2025</c:v>
                </c:pt>
              </c:numCache>
              <c:extLst xmlns:c15="http://schemas.microsoft.com/office/drawing/2012/chart"/>
            </c:numRef>
          </c:cat>
          <c:val>
            <c:numRef>
              <c:f>List1!$G$9:$H$9</c:f>
              <c:numCache>
                <c:formatCode>0.000" t"</c:formatCode>
                <c:ptCount val="2"/>
                <c:pt idx="0">
                  <c:v>4.4039999999999999</c:v>
                </c:pt>
                <c:pt idx="1">
                  <c:v>14.615</c:v>
                </c:pt>
              </c:numCache>
              <c:extLst xmlns:c15="http://schemas.microsoft.com/office/drawing/2012/chart"/>
            </c:numRef>
          </c:val>
          <c:extLst xmlns:c15="http://schemas.microsoft.com/office/drawing/2012/chart">
            <c:ext xmlns:c16="http://schemas.microsoft.com/office/drawing/2014/chart" uri="{C3380CC4-5D6E-409C-BE32-E72D297353CC}">
              <c16:uniqueId val="{00000000-0208-44DF-8AB8-A280BDADA887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2083778512"/>
        <c:axId val="2083778992"/>
        <c:extLst>
          <c:ext xmlns:c15="http://schemas.microsoft.com/office/drawing/2012/chart" uri="{02D57815-91ED-43cb-92C2-25804820EDAC}">
            <c15:filteredBarSeries>
              <c15:ser>
                <c:idx val="0"/>
                <c:order val="0"/>
                <c:spPr>
                  <a:solidFill>
                    <a:schemeClr val="accent1">
                      <a:shade val="58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dLbls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1197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cs-CZ"/>
                    </a:p>
                  </c:txPr>
                  <c:dLblPos val="outEnd"/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>
                    <c:ext uri="{CE6537A1-D6FC-4f65-9D91-7224C49458BB}">
                      <c15:showLeaderLines val="1"/>
                      <c15:leaderLines>
                        <c:spPr>
                          <a:ln w="9525" cap="flat" cmpd="sng" algn="ctr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  <a:round/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numRef>
                    <c:extLst>
                      <c:ext uri="{02D57815-91ED-43cb-92C2-25804820EDAC}">
                        <c15:formulaRef>
                          <c15:sqref>List1!$G$8:$H$8</c15:sqref>
                        </c15:formulaRef>
                      </c:ext>
                    </c:extLst>
                    <c:numCache>
                      <c:formatCode>General</c:formatCode>
                      <c:ptCount val="2"/>
                      <c:pt idx="0">
                        <c:v>2024</c:v>
                      </c:pt>
                      <c:pt idx="1">
                        <c:v>2025</c:v>
                      </c:pt>
                    </c:numCache>
                  </c:numRef>
                </c:cat>
                <c:val>
                  <c:numRef>
                    <c:extLst>
                      <c:ext uri="{02D57815-91ED-43cb-92C2-25804820EDAC}">
                        <c15:formulaRef>
                          <c15:sqref>List1!$G$8:$H$8</c15:sqref>
                        </c15:formulaRef>
                      </c:ext>
                    </c:extLst>
                    <c:numCache>
                      <c:formatCode>General</c:formatCode>
                      <c:ptCount val="2"/>
                      <c:pt idx="0">
                        <c:v>2024</c:v>
                      </c:pt>
                      <c:pt idx="1">
                        <c:v>2025</c:v>
                      </c:pt>
                    </c:numCache>
                  </c:numRef>
                </c:val>
                <c:extLst>
                  <c:ext xmlns:c16="http://schemas.microsoft.com/office/drawing/2014/chart" uri="{C3380CC4-5D6E-409C-BE32-E72D297353CC}">
                    <c16:uniqueId val="{00000001-0208-44DF-8AB8-A280BDADA887}"/>
                  </c:ext>
                </c:extLst>
              </c15:ser>
            </c15:filteredBarSeries>
            <c15:filteredBarSeries>
              <c15:ser>
                <c:idx val="2"/>
                <c:order val="2"/>
                <c:spPr>
                  <a:solidFill>
                    <a:schemeClr val="accent1">
                      <a:tint val="86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dLbls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1197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cs-CZ"/>
                    </a:p>
                  </c:txPr>
                  <c:dLblPos val="outEnd"/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 xmlns:c15="http://schemas.microsoft.com/office/drawing/2012/chart">
                    <c:ext xmlns:c15="http://schemas.microsoft.com/office/drawing/2012/chart" uri="{CE6537A1-D6FC-4f65-9D91-7224C49458BB}">
                      <c15:showLeaderLines val="1"/>
                      <c15:leaderLines>
                        <c:spPr>
                          <a:ln w="9525" cap="flat" cmpd="sng" algn="ctr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  <a:round/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List1!$G$8:$H$8</c15:sqref>
                        </c15:formulaRef>
                      </c:ext>
                    </c:extLst>
                    <c:numCache>
                      <c:formatCode>General</c:formatCode>
                      <c:ptCount val="2"/>
                      <c:pt idx="0">
                        <c:v>2024</c:v>
                      </c:pt>
                      <c:pt idx="1">
                        <c:v>2025</c:v>
                      </c:pt>
                    </c:numCache>
                  </c:num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List1!$G$10:$H$10</c15:sqref>
                        </c15:formulaRef>
                      </c:ext>
                    </c:extLst>
                    <c:numCache>
                      <c:formatCode>General</c:formatCode>
                      <c:ptCount val="2"/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2-0208-44DF-8AB8-A280BDADA887}"/>
                  </c:ext>
                </c:extLst>
              </c15:ser>
            </c15:filteredBarSeries>
            <c15:filteredBarSeries>
              <c15:ser>
                <c:idx val="3"/>
                <c:order val="3"/>
                <c:spPr>
                  <a:solidFill>
                    <a:schemeClr val="accent1">
                      <a:tint val="58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dLbls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1197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cs-CZ"/>
                    </a:p>
                  </c:txPr>
                  <c:dLblPos val="outEnd"/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 xmlns:c15="http://schemas.microsoft.com/office/drawing/2012/chart">
                    <c:ext xmlns:c15="http://schemas.microsoft.com/office/drawing/2012/chart" uri="{CE6537A1-D6FC-4f65-9D91-7224C49458BB}">
                      <c15:showLeaderLines val="1"/>
                      <c15:leaderLines>
                        <c:spPr>
                          <a:ln w="9525" cap="flat" cmpd="sng" algn="ctr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  <a:round/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List1!$G$8:$H$8</c15:sqref>
                        </c15:formulaRef>
                      </c:ext>
                    </c:extLst>
                    <c:numCache>
                      <c:formatCode>General</c:formatCode>
                      <c:ptCount val="2"/>
                      <c:pt idx="0">
                        <c:v>2024</c:v>
                      </c:pt>
                      <c:pt idx="1">
                        <c:v>2025</c:v>
                      </c:pt>
                    </c:numCache>
                  </c:num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List1!$G$11:$H$11</c15:sqref>
                        </c15:formulaRef>
                      </c:ext>
                    </c:extLst>
                    <c:numCache>
                      <c:formatCode>General</c:formatCode>
                      <c:ptCount val="2"/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3-0208-44DF-8AB8-A280BDADA887}"/>
                  </c:ext>
                </c:extLst>
              </c15:ser>
            </c15:filteredBarSeries>
          </c:ext>
        </c:extLst>
      </c:barChart>
      <c:catAx>
        <c:axId val="208377851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2083778992"/>
        <c:crosses val="autoZero"/>
        <c:auto val="1"/>
        <c:lblAlgn val="ctr"/>
        <c:lblOffset val="100"/>
        <c:noMultiLvlLbl val="0"/>
      </c:catAx>
      <c:valAx>
        <c:axId val="2083778992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0&quot; t&quot;" sourceLinked="1"/>
        <c:majorTickMark val="out"/>
        <c:minorTickMark val="none"/>
        <c:tickLblPos val="nextTo"/>
        <c:crossAx val="208377851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cs-CZ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8.1317662737229637E-2"/>
          <c:y val="3.4775100263016938E-2"/>
          <c:w val="0.90243118211623774"/>
          <c:h val="0.7916537258732347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List1!$B$1</c:f>
              <c:strCache>
                <c:ptCount val="1"/>
                <c:pt idx="0">
                  <c:v>2024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List1!$A$2:$A$13</c:f>
              <c:strCache>
                <c:ptCount val="12"/>
                <c:pt idx="0">
                  <c:v>Leden</c:v>
                </c:pt>
                <c:pt idx="1">
                  <c:v>Únor</c:v>
                </c:pt>
                <c:pt idx="2">
                  <c:v>Březen</c:v>
                </c:pt>
                <c:pt idx="3">
                  <c:v>Duben</c:v>
                </c:pt>
                <c:pt idx="4">
                  <c:v>Květen</c:v>
                </c:pt>
                <c:pt idx="5">
                  <c:v>Červen</c:v>
                </c:pt>
                <c:pt idx="6">
                  <c:v>Červenec</c:v>
                </c:pt>
                <c:pt idx="7">
                  <c:v>Srpen</c:v>
                </c:pt>
                <c:pt idx="8">
                  <c:v>Září</c:v>
                </c:pt>
                <c:pt idx="9">
                  <c:v>Říjen</c:v>
                </c:pt>
                <c:pt idx="10">
                  <c:v>Listopad</c:v>
                </c:pt>
                <c:pt idx="11">
                  <c:v>Prosinec</c:v>
                </c:pt>
              </c:strCache>
            </c:strRef>
          </c:cat>
          <c:val>
            <c:numRef>
              <c:f>List1!$B$2:$B$13</c:f>
              <c:numCache>
                <c:formatCode>0.000" t"</c:formatCode>
                <c:ptCount val="12"/>
                <c:pt idx="0">
                  <c:v>8.2000000000000003E-2</c:v>
                </c:pt>
                <c:pt idx="1">
                  <c:v>0.28100000000000003</c:v>
                </c:pt>
                <c:pt idx="2">
                  <c:v>0.2</c:v>
                </c:pt>
                <c:pt idx="3">
                  <c:v>0.21099999999999999</c:v>
                </c:pt>
                <c:pt idx="4">
                  <c:v>1.3940000000000001</c:v>
                </c:pt>
                <c:pt idx="5">
                  <c:v>0.247</c:v>
                </c:pt>
                <c:pt idx="6">
                  <c:v>0.42299999999999999</c:v>
                </c:pt>
                <c:pt idx="7">
                  <c:v>0.51900000000000002</c:v>
                </c:pt>
                <c:pt idx="8">
                  <c:v>0.28200000000000003</c:v>
                </c:pt>
                <c:pt idx="9">
                  <c:v>0.46499999999999997</c:v>
                </c:pt>
                <c:pt idx="10">
                  <c:v>0.23</c:v>
                </c:pt>
                <c:pt idx="11">
                  <c:v>0.52300000000000002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500-46BE-9046-CE60450606A2}"/>
            </c:ext>
          </c:extLst>
        </c:ser>
        <c:ser>
          <c:idx val="1"/>
          <c:order val="1"/>
          <c:tx>
            <c:strRef>
              <c:f>List1!$C$1</c:f>
              <c:strCache>
                <c:ptCount val="1"/>
                <c:pt idx="0">
                  <c:v>2025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List1!$A$2:$A$13</c:f>
              <c:strCache>
                <c:ptCount val="12"/>
                <c:pt idx="0">
                  <c:v>Leden</c:v>
                </c:pt>
                <c:pt idx="1">
                  <c:v>Únor</c:v>
                </c:pt>
                <c:pt idx="2">
                  <c:v>Březen</c:v>
                </c:pt>
                <c:pt idx="3">
                  <c:v>Duben</c:v>
                </c:pt>
                <c:pt idx="4">
                  <c:v>Květen</c:v>
                </c:pt>
                <c:pt idx="5">
                  <c:v>Červen</c:v>
                </c:pt>
                <c:pt idx="6">
                  <c:v>Červenec</c:v>
                </c:pt>
                <c:pt idx="7">
                  <c:v>Srpen</c:v>
                </c:pt>
                <c:pt idx="8">
                  <c:v>Září</c:v>
                </c:pt>
                <c:pt idx="9">
                  <c:v>Říjen</c:v>
                </c:pt>
                <c:pt idx="10">
                  <c:v>Listopad</c:v>
                </c:pt>
                <c:pt idx="11">
                  <c:v>Prosinec</c:v>
                </c:pt>
              </c:strCache>
            </c:strRef>
          </c:cat>
          <c:val>
            <c:numRef>
              <c:f>List1!$C$2:$C$13</c:f>
              <c:numCache>
                <c:formatCode>0.000" t"</c:formatCode>
                <c:ptCount val="12"/>
                <c:pt idx="0">
                  <c:v>1.1919999999999999</c:v>
                </c:pt>
                <c:pt idx="1">
                  <c:v>0.56099999999999994</c:v>
                </c:pt>
                <c:pt idx="2">
                  <c:v>0.84799999999999998</c:v>
                </c:pt>
                <c:pt idx="3">
                  <c:v>0.66200000000000003</c:v>
                </c:pt>
                <c:pt idx="4">
                  <c:v>0.63</c:v>
                </c:pt>
                <c:pt idx="5">
                  <c:v>0.8</c:v>
                </c:pt>
                <c:pt idx="6">
                  <c:v>0.91999999999999993</c:v>
                </c:pt>
                <c:pt idx="7">
                  <c:v>0.82000000000000006</c:v>
                </c:pt>
                <c:pt idx="8">
                  <c:v>0.99</c:v>
                </c:pt>
                <c:pt idx="9">
                  <c:v>0.97</c:v>
                </c:pt>
                <c:pt idx="10">
                  <c:v>0.73</c:v>
                </c:pt>
                <c:pt idx="11">
                  <c:v>0.75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500-46BE-9046-CE60450606A2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2083778512"/>
        <c:axId val="2083778992"/>
        <c:extLst>
          <c:ext xmlns:c15="http://schemas.microsoft.com/office/drawing/2012/chart" uri="{02D57815-91ED-43cb-92C2-25804820EDAC}">
            <c15:filteredBarSeries>
              <c15:ser>
                <c:idx val="2"/>
                <c:order val="2"/>
                <c:tx>
                  <c:strRef>
                    <c:extLst>
                      <c:ext uri="{02D57815-91ED-43cb-92C2-25804820EDAC}">
                        <c15:formulaRef>
                          <c15:sqref>List1!$D$1</c15:sqref>
                        </c15:formulaRef>
                      </c:ext>
                    </c:extLst>
                    <c:strCache>
                      <c:ptCount val="1"/>
                      <c:pt idx="0">
                        <c:v>2026</c:v>
                      </c:pt>
                    </c:strCache>
                  </c:strRef>
                </c:tx>
                <c:spPr>
                  <a:solidFill>
                    <a:schemeClr val="accent3"/>
                  </a:solidFill>
                  <a:ln>
                    <a:noFill/>
                  </a:ln>
                  <a:effectLst/>
                </c:spPr>
                <c:invertIfNegative val="0"/>
                <c:dLbls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1197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cs-CZ"/>
                    </a:p>
                  </c:txPr>
                  <c:dLblPos val="outEnd"/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>
                    <c:ext uri="{CE6537A1-D6FC-4f65-9D91-7224C49458BB}">
                      <c15:showLeaderLines val="1"/>
                      <c15:leaderLines>
                        <c:spPr>
                          <a:ln w="9525" cap="flat" cmpd="sng" algn="ctr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  <a:round/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strRef>
                    <c:extLst>
                      <c:ext uri="{02D57815-91ED-43cb-92C2-25804820EDAC}">
                        <c15:formulaRef>
                          <c15:sqref>List1!$A$2:$A$13</c15:sqref>
                        </c15:formulaRef>
                      </c:ext>
                    </c:extLst>
                    <c:strCache>
                      <c:ptCount val="12"/>
                      <c:pt idx="0">
                        <c:v>Leden</c:v>
                      </c:pt>
                      <c:pt idx="1">
                        <c:v>Únor</c:v>
                      </c:pt>
                      <c:pt idx="2">
                        <c:v>Březen</c:v>
                      </c:pt>
                      <c:pt idx="3">
                        <c:v>Duben</c:v>
                      </c:pt>
                      <c:pt idx="4">
                        <c:v>Květen</c:v>
                      </c:pt>
                      <c:pt idx="5">
                        <c:v>Červen</c:v>
                      </c:pt>
                      <c:pt idx="6">
                        <c:v>Červenec</c:v>
                      </c:pt>
                      <c:pt idx="7">
                        <c:v>Srpen</c:v>
                      </c:pt>
                      <c:pt idx="8">
                        <c:v>Září</c:v>
                      </c:pt>
                      <c:pt idx="9">
                        <c:v>Říjen</c:v>
                      </c:pt>
                      <c:pt idx="10">
                        <c:v>Listopad</c:v>
                      </c:pt>
                      <c:pt idx="11">
                        <c:v>Prosinec</c:v>
                      </c:pt>
                    </c:strCache>
                  </c:strRef>
                </c:cat>
                <c:val>
                  <c:numRef>
                    <c:extLst>
                      <c:ext uri="{02D57815-91ED-43cb-92C2-25804820EDAC}">
                        <c15:formulaRef>
                          <c15:sqref>List1!$D$2:$D$13</c15:sqref>
                        </c15:formulaRef>
                      </c:ext>
                    </c:extLst>
                    <c:numCache>
                      <c:formatCode>0.000" t"</c:formatCode>
                      <c:ptCount val="12"/>
                      <c:pt idx="0">
                        <c:v>0</c:v>
                      </c:pt>
                      <c:pt idx="1">
                        <c:v>0</c:v>
                      </c:pt>
                      <c:pt idx="2">
                        <c:v>0</c:v>
                      </c:pt>
                      <c:pt idx="3">
                        <c:v>0</c:v>
                      </c:pt>
                      <c:pt idx="4">
                        <c:v>0</c:v>
                      </c:pt>
                      <c:pt idx="5">
                        <c:v>0</c:v>
                      </c:pt>
                      <c:pt idx="6">
                        <c:v>0</c:v>
                      </c:pt>
                      <c:pt idx="7">
                        <c:v>0.82000000000000006</c:v>
                      </c:pt>
                      <c:pt idx="8">
                        <c:v>0</c:v>
                      </c:pt>
                      <c:pt idx="9">
                        <c:v>0</c:v>
                      </c:pt>
                      <c:pt idx="10">
                        <c:v>0</c:v>
                      </c:pt>
                      <c:pt idx="11">
                        <c:v>0</c:v>
                      </c:pt>
                    </c:numCache>
                  </c:numRef>
                </c:val>
                <c:extLst>
                  <c:ext xmlns:c16="http://schemas.microsoft.com/office/drawing/2014/chart" uri="{C3380CC4-5D6E-409C-BE32-E72D297353CC}">
                    <c16:uniqueId val="{00000002-D500-46BE-9046-CE60450606A2}"/>
                  </c:ext>
                </c:extLst>
              </c15:ser>
            </c15:filteredBarSeries>
          </c:ext>
        </c:extLst>
      </c:barChart>
      <c:catAx>
        <c:axId val="208377851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2083778992"/>
        <c:crosses val="autoZero"/>
        <c:auto val="1"/>
        <c:lblAlgn val="ctr"/>
        <c:lblOffset val="100"/>
        <c:noMultiLvlLbl val="0"/>
      </c:catAx>
      <c:valAx>
        <c:axId val="2083778992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0&quot; t&quot;" sourceLinked="1"/>
        <c:majorTickMark val="none"/>
        <c:minorTickMark val="none"/>
        <c:tickLblPos val="nextTo"/>
        <c:crossAx val="208377851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cs-CZ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cs-CZ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5.7967533053709545E-2"/>
          <c:y val="2.8293640362563412E-2"/>
          <c:w val="0.91839442309678854"/>
          <c:h val="0.85878503371323889"/>
        </c:manualLayout>
      </c:layout>
      <c:barChart>
        <c:barDir val="col"/>
        <c:grouping val="clustered"/>
        <c:varyColors val="0"/>
        <c:ser>
          <c:idx val="1"/>
          <c:order val="1"/>
          <c:tx>
            <c:strRef>
              <c:f>'List1 (2)'!$B$1</c:f>
              <c:strCache>
                <c:ptCount val="1"/>
                <c:pt idx="0">
                  <c:v>1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'List1 (2)'!$B$2</c:f>
              <c:numCache>
                <c:formatCode>0" ks"</c:formatCode>
                <c:ptCount val="1"/>
                <c:pt idx="0">
                  <c:v>49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500-46BE-9046-CE60450606A2}"/>
            </c:ext>
          </c:extLst>
        </c:ser>
        <c:ser>
          <c:idx val="2"/>
          <c:order val="2"/>
          <c:tx>
            <c:strRef>
              <c:f>'List1 (2)'!$C$1</c:f>
              <c:strCache>
                <c:ptCount val="1"/>
                <c:pt idx="0">
                  <c:v>2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'List1 (2)'!$C$2</c:f>
              <c:numCache>
                <c:formatCode>0" ks"</c:formatCode>
                <c:ptCount val="1"/>
                <c:pt idx="0">
                  <c:v>68</c:v>
                </c:pt>
              </c:numCache>
            </c:numRef>
          </c:val>
          <c:extLst xmlns:c15="http://schemas.microsoft.com/office/drawing/2012/chart">
            <c:ext xmlns:c16="http://schemas.microsoft.com/office/drawing/2014/chart" uri="{C3380CC4-5D6E-409C-BE32-E72D297353CC}">
              <c16:uniqueId val="{00000002-D500-46BE-9046-CE60450606A2}"/>
            </c:ext>
          </c:extLst>
        </c:ser>
        <c:ser>
          <c:idx val="3"/>
          <c:order val="3"/>
          <c:tx>
            <c:strRef>
              <c:f>'List1 (2)'!$D$1</c:f>
              <c:strCache>
                <c:ptCount val="1"/>
                <c:pt idx="0">
                  <c:v>3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'List1 (2)'!$D$2</c:f>
              <c:numCache>
                <c:formatCode>0" ks"</c:formatCode>
                <c:ptCount val="1"/>
                <c:pt idx="0">
                  <c:v>64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E58-4B35-925E-2DA245B5DC60}"/>
            </c:ext>
          </c:extLst>
        </c:ser>
        <c:ser>
          <c:idx val="4"/>
          <c:order val="4"/>
          <c:tx>
            <c:strRef>
              <c:f>'List1 (2)'!$E$1</c:f>
              <c:strCache>
                <c:ptCount val="1"/>
                <c:pt idx="0">
                  <c:v>4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5="http://schemas.microsoft.com/office/drawing/2012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'List1 (2)'!$E$2</c:f>
              <c:numCache>
                <c:formatCode>0" ks"</c:formatCode>
                <c:ptCount val="1"/>
                <c:pt idx="0">
                  <c:v>84</c:v>
                </c:pt>
              </c:numCache>
            </c:numRef>
          </c:val>
          <c:extLst xmlns:c15="http://schemas.microsoft.com/office/drawing/2012/chart">
            <c:ext xmlns:c16="http://schemas.microsoft.com/office/drawing/2014/chart" uri="{C3380CC4-5D6E-409C-BE32-E72D297353CC}">
              <c16:uniqueId val="{00000001-9E58-4B35-925E-2DA245B5DC60}"/>
            </c:ext>
          </c:extLst>
        </c:ser>
        <c:ser>
          <c:idx val="8"/>
          <c:order val="8"/>
          <c:tx>
            <c:strRef>
              <c:f>'List1 (2)'!$I$1</c:f>
              <c:strCache>
                <c:ptCount val="1"/>
                <c:pt idx="0">
                  <c:v>8</c:v>
                </c:pt>
              </c:strCache>
            </c:strRef>
          </c:tx>
          <c:spPr>
            <a:solidFill>
              <a:schemeClr val="accent3">
                <a:lumMod val="6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5="http://schemas.microsoft.com/office/drawing/2012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'List1 (2)'!$I$2</c:f>
              <c:numCache>
                <c:formatCode>0" ks"</c:formatCode>
                <c:ptCount val="1"/>
                <c:pt idx="0">
                  <c:v>67</c:v>
                </c:pt>
              </c:numCache>
            </c:numRef>
          </c:val>
          <c:extLst xmlns:c15="http://schemas.microsoft.com/office/drawing/2012/chart">
            <c:ext xmlns:c16="http://schemas.microsoft.com/office/drawing/2014/chart" uri="{C3380CC4-5D6E-409C-BE32-E72D297353CC}">
              <c16:uniqueId val="{00000005-9E58-4B35-925E-2DA245B5DC60}"/>
            </c:ext>
          </c:extLst>
        </c:ser>
        <c:ser>
          <c:idx val="9"/>
          <c:order val="9"/>
          <c:tx>
            <c:strRef>
              <c:f>'List1 (2)'!$J$1</c:f>
              <c:strCache>
                <c:ptCount val="1"/>
                <c:pt idx="0">
                  <c:v>9</c:v>
                </c:pt>
              </c:strCache>
            </c:strRef>
          </c:tx>
          <c:spPr>
            <a:solidFill>
              <a:schemeClr val="accent4">
                <a:lumMod val="6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5="http://schemas.microsoft.com/office/drawing/2012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'List1 (2)'!$J$2</c:f>
              <c:numCache>
                <c:formatCode>0" ks"</c:formatCode>
                <c:ptCount val="1"/>
                <c:pt idx="0">
                  <c:v>73</c:v>
                </c:pt>
              </c:numCache>
            </c:numRef>
          </c:val>
          <c:extLst xmlns:c15="http://schemas.microsoft.com/office/drawing/2012/chart">
            <c:ext xmlns:c16="http://schemas.microsoft.com/office/drawing/2014/chart" uri="{C3380CC4-5D6E-409C-BE32-E72D297353CC}">
              <c16:uniqueId val="{00000006-9E58-4B35-925E-2DA245B5DC60}"/>
            </c:ext>
          </c:extLst>
        </c:ser>
        <c:ser>
          <c:idx val="10"/>
          <c:order val="10"/>
          <c:tx>
            <c:strRef>
              <c:f>'List1 (2)'!$K$1</c:f>
              <c:strCache>
                <c:ptCount val="1"/>
                <c:pt idx="0">
                  <c:v>10</c:v>
                </c:pt>
              </c:strCache>
            </c:strRef>
          </c:tx>
          <c:spPr>
            <a:solidFill>
              <a:schemeClr val="accent5">
                <a:lumMod val="6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5="http://schemas.microsoft.com/office/drawing/2012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'List1 (2)'!$K$2</c:f>
              <c:numCache>
                <c:formatCode>0" ks"</c:formatCode>
                <c:ptCount val="1"/>
                <c:pt idx="0">
                  <c:v>82</c:v>
                </c:pt>
              </c:numCache>
            </c:numRef>
          </c:val>
          <c:extLst xmlns:c15="http://schemas.microsoft.com/office/drawing/2012/chart">
            <c:ext xmlns:c16="http://schemas.microsoft.com/office/drawing/2014/chart" uri="{C3380CC4-5D6E-409C-BE32-E72D297353CC}">
              <c16:uniqueId val="{00000007-9E58-4B35-925E-2DA245B5DC60}"/>
            </c:ext>
          </c:extLst>
        </c:ser>
        <c:ser>
          <c:idx val="15"/>
          <c:order val="15"/>
          <c:tx>
            <c:strRef>
              <c:f>'List1 (2)'!$P$1</c:f>
              <c:strCache>
                <c:ptCount val="1"/>
                <c:pt idx="0">
                  <c:v>15</c:v>
                </c:pt>
              </c:strCache>
            </c:strRef>
          </c:tx>
          <c:spPr>
            <a:solidFill>
              <a:schemeClr val="accent4">
                <a:lumMod val="80000"/>
                <a:lumOff val="2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5="http://schemas.microsoft.com/office/drawing/2012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'List1 (2)'!$P$2</c:f>
              <c:numCache>
                <c:formatCode>0" ks"</c:formatCode>
                <c:ptCount val="1"/>
                <c:pt idx="0">
                  <c:v>99</c:v>
                </c:pt>
              </c:numCache>
            </c:numRef>
          </c:val>
          <c:extLst xmlns:c15="http://schemas.microsoft.com/office/drawing/2012/chart">
            <c:ext xmlns:c16="http://schemas.microsoft.com/office/drawing/2014/chart" uri="{C3380CC4-5D6E-409C-BE32-E72D297353CC}">
              <c16:uniqueId val="{0000000C-9E58-4B35-925E-2DA245B5DC60}"/>
            </c:ext>
          </c:extLst>
        </c:ser>
        <c:ser>
          <c:idx val="17"/>
          <c:order val="17"/>
          <c:tx>
            <c:strRef>
              <c:f>'List1 (2)'!$R$1</c:f>
              <c:strCache>
                <c:ptCount val="1"/>
                <c:pt idx="0">
                  <c:v>17</c:v>
                </c:pt>
              </c:strCache>
            </c:strRef>
          </c:tx>
          <c:spPr>
            <a:solidFill>
              <a:schemeClr val="accent6">
                <a:lumMod val="80000"/>
                <a:lumOff val="2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5="http://schemas.microsoft.com/office/drawing/2012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'List1 (2)'!$R$2</c:f>
              <c:numCache>
                <c:formatCode>0" ks"</c:formatCode>
                <c:ptCount val="1"/>
                <c:pt idx="0">
                  <c:v>93</c:v>
                </c:pt>
              </c:numCache>
            </c:numRef>
          </c:val>
          <c:extLst xmlns:c15="http://schemas.microsoft.com/office/drawing/2012/chart">
            <c:ext xmlns:c16="http://schemas.microsoft.com/office/drawing/2014/chart" uri="{C3380CC4-5D6E-409C-BE32-E72D297353CC}">
              <c16:uniqueId val="{0000000E-9E58-4B35-925E-2DA245B5DC60}"/>
            </c:ext>
          </c:extLst>
        </c:ser>
        <c:ser>
          <c:idx val="18"/>
          <c:order val="18"/>
          <c:tx>
            <c:strRef>
              <c:f>'List1 (2)'!$S$1</c:f>
              <c:strCache>
                <c:ptCount val="1"/>
                <c:pt idx="0">
                  <c:v>18</c:v>
                </c:pt>
              </c:strCache>
            </c:strRef>
          </c:tx>
          <c:spPr>
            <a:solidFill>
              <a:schemeClr val="accent1">
                <a:lumMod val="8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'List1 (2)'!$S$2</c:f>
              <c:numCache>
                <c:formatCode>0" ks"</c:formatCode>
                <c:ptCount val="1"/>
                <c:pt idx="0">
                  <c:v>94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92B-44B1-B1AB-344FE157AD60}"/>
            </c:ext>
          </c:extLst>
        </c:ser>
        <c:ser>
          <c:idx val="22"/>
          <c:order val="22"/>
          <c:tx>
            <c:strRef>
              <c:f>'List1 (2)'!$W$1</c:f>
              <c:strCache>
                <c:ptCount val="1"/>
                <c:pt idx="0">
                  <c:v>22</c:v>
                </c:pt>
              </c:strCache>
              <c:extLst xmlns:c15="http://schemas.microsoft.com/office/drawing/2012/chart"/>
            </c:strRef>
          </c:tx>
          <c:spPr>
            <a:solidFill>
              <a:schemeClr val="accent5">
                <a:lumMod val="8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5="http://schemas.microsoft.com/office/drawing/2012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'List1 (2)'!$W$2</c:f>
              <c:numCache>
                <c:formatCode>0" ks"</c:formatCode>
                <c:ptCount val="1"/>
                <c:pt idx="0">
                  <c:v>82</c:v>
                </c:pt>
              </c:numCache>
              <c:extLst xmlns:c15="http://schemas.microsoft.com/office/drawing/2012/chart"/>
            </c:numRef>
          </c:val>
          <c:extLst xmlns:c15="http://schemas.microsoft.com/office/drawing/2012/chart">
            <c:ext xmlns:c16="http://schemas.microsoft.com/office/drawing/2014/chart" uri="{C3380CC4-5D6E-409C-BE32-E72D297353CC}">
              <c16:uniqueId val="{00000004-892B-44B1-B1AB-344FE157AD60}"/>
            </c:ext>
          </c:extLst>
        </c:ser>
        <c:ser>
          <c:idx val="23"/>
          <c:order val="23"/>
          <c:tx>
            <c:strRef>
              <c:f>'List1 (2)'!$X$1</c:f>
              <c:strCache>
                <c:ptCount val="1"/>
                <c:pt idx="0">
                  <c:v>23</c:v>
                </c:pt>
              </c:strCache>
              <c:extLst xmlns:c15="http://schemas.microsoft.com/office/drawing/2012/chart"/>
            </c:strRef>
          </c:tx>
          <c:spPr>
            <a:solidFill>
              <a:schemeClr val="accent6">
                <a:lumMod val="8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5="http://schemas.microsoft.com/office/drawing/2012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'List1 (2)'!$X$2</c:f>
              <c:numCache>
                <c:formatCode>0" ks"</c:formatCode>
                <c:ptCount val="1"/>
                <c:pt idx="0">
                  <c:v>74</c:v>
                </c:pt>
              </c:numCache>
              <c:extLst xmlns:c15="http://schemas.microsoft.com/office/drawing/2012/chart"/>
            </c:numRef>
          </c:val>
          <c:extLst xmlns:c15="http://schemas.microsoft.com/office/drawing/2012/chart">
            <c:ext xmlns:c16="http://schemas.microsoft.com/office/drawing/2014/chart" uri="{C3380CC4-5D6E-409C-BE32-E72D297353CC}">
              <c16:uniqueId val="{00000005-892B-44B1-B1AB-344FE157AD60}"/>
            </c:ext>
          </c:extLst>
        </c:ser>
        <c:ser>
          <c:idx val="24"/>
          <c:order val="24"/>
          <c:tx>
            <c:strRef>
              <c:f>'List1 (2)'!$Y$1</c:f>
              <c:strCache>
                <c:ptCount val="1"/>
                <c:pt idx="0">
                  <c:v>24</c:v>
                </c:pt>
              </c:strCache>
              <c:extLst xmlns:c15="http://schemas.microsoft.com/office/drawing/2012/chart"/>
            </c:strRef>
          </c:tx>
          <c:spPr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5="http://schemas.microsoft.com/office/drawing/2012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'List1 (2)'!$Y$2</c:f>
              <c:numCache>
                <c:formatCode>0" ks"</c:formatCode>
                <c:ptCount val="1"/>
                <c:pt idx="0">
                  <c:v>58</c:v>
                </c:pt>
              </c:numCache>
              <c:extLst xmlns:c15="http://schemas.microsoft.com/office/drawing/2012/chart"/>
            </c:numRef>
          </c:val>
          <c:extLst xmlns:c15="http://schemas.microsoft.com/office/drawing/2012/chart">
            <c:ext xmlns:c16="http://schemas.microsoft.com/office/drawing/2014/chart" uri="{C3380CC4-5D6E-409C-BE32-E72D297353CC}">
              <c16:uniqueId val="{00000006-892B-44B1-B1AB-344FE157AD60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2083778512"/>
        <c:axId val="2083778992"/>
        <c:extLst>
          <c:ext xmlns:c15="http://schemas.microsoft.com/office/drawing/2012/chart" uri="{02D57815-91ED-43cb-92C2-25804820EDAC}">
            <c15:filteredBarSeries>
              <c15:ser>
                <c:idx val="0"/>
                <c:order val="0"/>
                <c:tx>
                  <c:strRef>
                    <c:extLst>
                      <c:ext uri="{02D57815-91ED-43cb-92C2-25804820EDAC}">
                        <c15:formulaRef>
                          <c15:sqref>'List1 (2)'!$A$1</c15:sqref>
                        </c15:formulaRef>
                      </c:ext>
                    </c:extLst>
                    <c:strCache>
                      <c:ptCount val="1"/>
                      <c:pt idx="0">
                        <c:v>Nové Dvory</c:v>
                      </c:pt>
                    </c:strCache>
                  </c:strRef>
                </c:tx>
                <c:spPr>
                  <a:solidFill>
                    <a:schemeClr val="accent1"/>
                  </a:solidFill>
                  <a:ln>
                    <a:noFill/>
                  </a:ln>
                  <a:effectLst/>
                </c:spPr>
                <c:invertIfNegative val="0"/>
                <c:dLbls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1197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cs-CZ"/>
                    </a:p>
                  </c:txPr>
                  <c:dLblPos val="outEnd"/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>
                    <c:ext uri="{CE6537A1-D6FC-4f65-9D91-7224C49458BB}">
                      <c15:showLeaderLines val="1"/>
                      <c15:leaderLines>
                        <c:spPr>
                          <a:ln w="9525" cap="flat" cmpd="sng" algn="ctr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  <a:round/>
                          </a:ln>
                          <a:effectLst/>
                        </c:spPr>
                      </c15:leaderLines>
                    </c:ext>
                  </c:extLst>
                </c:dLbls>
                <c:val>
                  <c:numRef>
                    <c:extLst>
                      <c:ext uri="{02D57815-91ED-43cb-92C2-25804820EDAC}">
                        <c15:formulaRef>
                          <c15:sqref>'List1 (2)'!$A$2</c15:sqref>
                        </c15:formulaRef>
                      </c:ext>
                    </c:extLst>
                    <c:numCache>
                      <c:formatCode>General</c:formatCode>
                      <c:ptCount val="1"/>
                    </c:numCache>
                  </c:numRef>
                </c:val>
                <c:extLst>
                  <c:ext xmlns:c16="http://schemas.microsoft.com/office/drawing/2014/chart" uri="{C3380CC4-5D6E-409C-BE32-E72D297353CC}">
                    <c16:uniqueId val="{00000000-D500-46BE-9046-CE60450606A2}"/>
                  </c:ext>
                </c:extLst>
              </c15:ser>
            </c15:filteredBarSeries>
            <c15:filteredBarSeries>
              <c15:ser>
                <c:idx val="5"/>
                <c:order val="5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'List1 (2)'!$F$1</c15:sqref>
                        </c15:formulaRef>
                      </c:ext>
                    </c:extLst>
                    <c:strCache>
                      <c:ptCount val="1"/>
                      <c:pt idx="0">
                        <c:v>5</c:v>
                      </c:pt>
                    </c:strCache>
                  </c:strRef>
                </c:tx>
                <c:spPr>
                  <a:solidFill>
                    <a:schemeClr val="accent6"/>
                  </a:solidFill>
                  <a:ln>
                    <a:noFill/>
                  </a:ln>
                  <a:effectLst/>
                </c:spPr>
                <c:invertIfNegative val="0"/>
                <c:dLbls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1197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cs-CZ"/>
                    </a:p>
                  </c:txPr>
                  <c:dLblPos val="outEnd"/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 xmlns:c15="http://schemas.microsoft.com/office/drawing/2012/chart">
                    <c:ext xmlns:c15="http://schemas.microsoft.com/office/drawing/2012/chart" uri="{CE6537A1-D6FC-4f65-9D91-7224C49458BB}">
                      <c15:showLeaderLines val="1"/>
                      <c15:leaderLines>
                        <c:spPr>
                          <a:ln w="9525" cap="flat" cmpd="sng" algn="ctr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  <a:round/>
                          </a:ln>
                          <a:effectLst/>
                        </c:spPr>
                      </c15:leaderLines>
                    </c:ext>
                  </c:extLst>
                </c:dLbls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'List1 (2)'!$F$2</c15:sqref>
                        </c15:formulaRef>
                      </c:ext>
                    </c:extLst>
                    <c:numCache>
                      <c:formatCode>0" ks"</c:formatCode>
                      <c:ptCount val="1"/>
                      <c:pt idx="0">
                        <c:v>0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2-9E58-4B35-925E-2DA245B5DC60}"/>
                  </c:ext>
                </c:extLst>
              </c15:ser>
            </c15:filteredBarSeries>
            <c15:filteredBarSeries>
              <c15:ser>
                <c:idx val="6"/>
                <c:order val="6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'List1 (2)'!$G$1</c15:sqref>
                        </c15:formulaRef>
                      </c:ext>
                    </c:extLst>
                    <c:strCache>
                      <c:ptCount val="1"/>
                      <c:pt idx="0">
                        <c:v>6</c:v>
                      </c:pt>
                    </c:strCache>
                  </c:strRef>
                </c:tx>
                <c:spPr>
                  <a:solidFill>
                    <a:schemeClr val="accent1">
                      <a:lumMod val="60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dLbls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1197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cs-CZ"/>
                    </a:p>
                  </c:txPr>
                  <c:dLblPos val="outEnd"/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 xmlns:c15="http://schemas.microsoft.com/office/drawing/2012/chart">
                    <c:ext xmlns:c15="http://schemas.microsoft.com/office/drawing/2012/chart" uri="{CE6537A1-D6FC-4f65-9D91-7224C49458BB}">
                      <c15:showLeaderLines val="1"/>
                      <c15:leaderLines>
                        <c:spPr>
                          <a:ln w="9525" cap="flat" cmpd="sng" algn="ctr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  <a:round/>
                          </a:ln>
                          <a:effectLst/>
                        </c:spPr>
                      </c15:leaderLines>
                    </c:ext>
                  </c:extLst>
                </c:dLbls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'List1 (2)'!$G$2</c15:sqref>
                        </c15:formulaRef>
                      </c:ext>
                    </c:extLst>
                    <c:numCache>
                      <c:formatCode>0" ks"</c:formatCode>
                      <c:ptCount val="1"/>
                      <c:pt idx="0">
                        <c:v>0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3-9E58-4B35-925E-2DA245B5DC60}"/>
                  </c:ext>
                </c:extLst>
              </c15:ser>
            </c15:filteredBarSeries>
            <c15:filteredBarSeries>
              <c15:ser>
                <c:idx val="7"/>
                <c:order val="7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'List1 (2)'!$H$1</c15:sqref>
                        </c15:formulaRef>
                      </c:ext>
                    </c:extLst>
                    <c:strCache>
                      <c:ptCount val="1"/>
                      <c:pt idx="0">
                        <c:v>7</c:v>
                      </c:pt>
                    </c:strCache>
                  </c:strRef>
                </c:tx>
                <c:spPr>
                  <a:solidFill>
                    <a:schemeClr val="accent2">
                      <a:lumMod val="60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dLbls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1197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cs-CZ"/>
                    </a:p>
                  </c:txPr>
                  <c:dLblPos val="outEnd"/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 xmlns:c15="http://schemas.microsoft.com/office/drawing/2012/chart">
                    <c:ext xmlns:c15="http://schemas.microsoft.com/office/drawing/2012/chart" uri="{CE6537A1-D6FC-4f65-9D91-7224C49458BB}">
                      <c15:showLeaderLines val="1"/>
                      <c15:leaderLines>
                        <c:spPr>
                          <a:ln w="9525" cap="flat" cmpd="sng" algn="ctr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  <a:round/>
                          </a:ln>
                          <a:effectLst/>
                        </c:spPr>
                      </c15:leaderLines>
                    </c:ext>
                  </c:extLst>
                </c:dLbls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'List1 (2)'!$H$2</c15:sqref>
                        </c15:formulaRef>
                      </c:ext>
                    </c:extLst>
                    <c:numCache>
                      <c:formatCode>0" ks"</c:formatCode>
                      <c:ptCount val="1"/>
                      <c:pt idx="0">
                        <c:v>0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4-9E58-4B35-925E-2DA245B5DC60}"/>
                  </c:ext>
                </c:extLst>
              </c15:ser>
            </c15:filteredBarSeries>
            <c15:filteredBarSeries>
              <c15:ser>
                <c:idx val="11"/>
                <c:order val="11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'List1 (2)'!$L$1</c15:sqref>
                        </c15:formulaRef>
                      </c:ext>
                    </c:extLst>
                    <c:strCache>
                      <c:ptCount val="1"/>
                      <c:pt idx="0">
                        <c:v>11</c:v>
                      </c:pt>
                    </c:strCache>
                  </c:strRef>
                </c:tx>
                <c:spPr>
                  <a:solidFill>
                    <a:schemeClr val="accent6">
                      <a:lumMod val="60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dLbls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1197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cs-CZ"/>
                    </a:p>
                  </c:txPr>
                  <c:dLblPos val="outEnd"/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 xmlns:c15="http://schemas.microsoft.com/office/drawing/2012/chart">
                    <c:ext xmlns:c15="http://schemas.microsoft.com/office/drawing/2012/chart" uri="{CE6537A1-D6FC-4f65-9D91-7224C49458BB}">
                      <c15:showLeaderLines val="1"/>
                      <c15:leaderLines>
                        <c:spPr>
                          <a:ln w="9525" cap="flat" cmpd="sng" algn="ctr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  <a:round/>
                          </a:ln>
                          <a:effectLst/>
                        </c:spPr>
                      </c15:leaderLines>
                    </c:ext>
                  </c:extLst>
                </c:dLbls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'List1 (2)'!$L$2</c15:sqref>
                        </c15:formulaRef>
                      </c:ext>
                    </c:extLst>
                    <c:numCache>
                      <c:formatCode>0" ks"</c:formatCode>
                      <c:ptCount val="1"/>
                      <c:pt idx="0">
                        <c:v>0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8-9E58-4B35-925E-2DA245B5DC60}"/>
                  </c:ext>
                </c:extLst>
              </c15:ser>
            </c15:filteredBarSeries>
            <c15:filteredBarSeries>
              <c15:ser>
                <c:idx val="12"/>
                <c:order val="12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'List1 (2)'!$M$1</c15:sqref>
                        </c15:formulaRef>
                      </c:ext>
                    </c:extLst>
                    <c:strCache>
                      <c:ptCount val="1"/>
                      <c:pt idx="0">
                        <c:v>12</c:v>
                      </c:pt>
                    </c:strCache>
                  </c:strRef>
                </c:tx>
                <c:spPr>
                  <a:solidFill>
                    <a:schemeClr val="accent1">
                      <a:lumMod val="80000"/>
                      <a:lumOff val="20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dLbls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1197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cs-CZ"/>
                    </a:p>
                  </c:txPr>
                  <c:dLblPos val="outEnd"/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 xmlns:c15="http://schemas.microsoft.com/office/drawing/2012/chart">
                    <c:ext xmlns:c15="http://schemas.microsoft.com/office/drawing/2012/chart" uri="{CE6537A1-D6FC-4f65-9D91-7224C49458BB}">
                      <c15:showLeaderLines val="1"/>
                      <c15:leaderLines>
                        <c:spPr>
                          <a:ln w="9525" cap="flat" cmpd="sng" algn="ctr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  <a:round/>
                          </a:ln>
                          <a:effectLst/>
                        </c:spPr>
                      </c15:leaderLines>
                    </c:ext>
                  </c:extLst>
                </c:dLbls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'List1 (2)'!$M$2</c15:sqref>
                        </c15:formulaRef>
                      </c:ext>
                    </c:extLst>
                    <c:numCache>
                      <c:formatCode>0" ks"</c:formatCode>
                      <c:ptCount val="1"/>
                      <c:pt idx="0">
                        <c:v>0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9-9E58-4B35-925E-2DA245B5DC60}"/>
                  </c:ext>
                </c:extLst>
              </c15:ser>
            </c15:filteredBarSeries>
            <c15:filteredBarSeries>
              <c15:ser>
                <c:idx val="13"/>
                <c:order val="13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'List1 (2)'!$N$1</c15:sqref>
                        </c15:formulaRef>
                      </c:ext>
                    </c:extLst>
                    <c:strCache>
                      <c:ptCount val="1"/>
                      <c:pt idx="0">
                        <c:v>13</c:v>
                      </c:pt>
                    </c:strCache>
                  </c:strRef>
                </c:tx>
                <c:spPr>
                  <a:solidFill>
                    <a:schemeClr val="accent2">
                      <a:lumMod val="80000"/>
                      <a:lumOff val="20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dLbls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1197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cs-CZ"/>
                    </a:p>
                  </c:txPr>
                  <c:dLblPos val="outEnd"/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 xmlns:c15="http://schemas.microsoft.com/office/drawing/2012/chart">
                    <c:ext xmlns:c15="http://schemas.microsoft.com/office/drawing/2012/chart" uri="{CE6537A1-D6FC-4f65-9D91-7224C49458BB}">
                      <c15:showLeaderLines val="1"/>
                      <c15:leaderLines>
                        <c:spPr>
                          <a:ln w="9525" cap="flat" cmpd="sng" algn="ctr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  <a:round/>
                          </a:ln>
                          <a:effectLst/>
                        </c:spPr>
                      </c15:leaderLines>
                    </c:ext>
                  </c:extLst>
                </c:dLbls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'List1 (2)'!$N$2</c15:sqref>
                        </c15:formulaRef>
                      </c:ext>
                    </c:extLst>
                    <c:numCache>
                      <c:formatCode>0" ks"</c:formatCode>
                      <c:ptCount val="1"/>
                      <c:pt idx="0">
                        <c:v>0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A-9E58-4B35-925E-2DA245B5DC60}"/>
                  </c:ext>
                </c:extLst>
              </c15:ser>
            </c15:filteredBarSeries>
            <c15:filteredBarSeries>
              <c15:ser>
                <c:idx val="14"/>
                <c:order val="14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'List1 (2)'!$O$1</c15:sqref>
                        </c15:formulaRef>
                      </c:ext>
                    </c:extLst>
                    <c:strCache>
                      <c:ptCount val="1"/>
                      <c:pt idx="0">
                        <c:v>14</c:v>
                      </c:pt>
                    </c:strCache>
                  </c:strRef>
                </c:tx>
                <c:spPr>
                  <a:solidFill>
                    <a:schemeClr val="accent3">
                      <a:lumMod val="80000"/>
                      <a:lumOff val="20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dLbls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1197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cs-CZ"/>
                    </a:p>
                  </c:txPr>
                  <c:dLblPos val="outEnd"/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 xmlns:c15="http://schemas.microsoft.com/office/drawing/2012/chart">
                    <c:ext xmlns:c15="http://schemas.microsoft.com/office/drawing/2012/chart" uri="{CE6537A1-D6FC-4f65-9D91-7224C49458BB}">
                      <c15:showLeaderLines val="1"/>
                      <c15:leaderLines>
                        <c:spPr>
                          <a:ln w="9525" cap="flat" cmpd="sng" algn="ctr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  <a:round/>
                          </a:ln>
                          <a:effectLst/>
                        </c:spPr>
                      </c15:leaderLines>
                    </c:ext>
                  </c:extLst>
                </c:dLbls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'List1 (2)'!$O$2</c15:sqref>
                        </c15:formulaRef>
                      </c:ext>
                    </c:extLst>
                    <c:numCache>
                      <c:formatCode>0" ks"</c:formatCode>
                      <c:ptCount val="1"/>
                      <c:pt idx="0">
                        <c:v>0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B-9E58-4B35-925E-2DA245B5DC60}"/>
                  </c:ext>
                </c:extLst>
              </c15:ser>
            </c15:filteredBarSeries>
            <c15:filteredBarSeries>
              <c15:ser>
                <c:idx val="16"/>
                <c:order val="16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'List1 (2)'!$Q$1</c15:sqref>
                        </c15:formulaRef>
                      </c:ext>
                    </c:extLst>
                    <c:strCache>
                      <c:ptCount val="1"/>
                      <c:pt idx="0">
                        <c:v>16</c:v>
                      </c:pt>
                    </c:strCache>
                  </c:strRef>
                </c:tx>
                <c:spPr>
                  <a:solidFill>
                    <a:schemeClr val="accent5">
                      <a:lumMod val="80000"/>
                      <a:lumOff val="20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dLbls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1197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cs-CZ"/>
                    </a:p>
                  </c:txPr>
                  <c:dLblPos val="outEnd"/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 xmlns:c15="http://schemas.microsoft.com/office/drawing/2012/chart">
                    <c:ext xmlns:c15="http://schemas.microsoft.com/office/drawing/2012/chart" uri="{CE6537A1-D6FC-4f65-9D91-7224C49458BB}">
                      <c15:showLeaderLines val="1"/>
                      <c15:leaderLines>
                        <c:spPr>
                          <a:ln w="9525" cap="flat" cmpd="sng" algn="ctr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  <a:round/>
                          </a:ln>
                          <a:effectLst/>
                        </c:spPr>
                      </c15:leaderLines>
                    </c:ext>
                  </c:extLst>
                </c:dLbls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'List1 (2)'!$Q$2</c15:sqref>
                        </c15:formulaRef>
                      </c:ext>
                    </c:extLst>
                    <c:numCache>
                      <c:formatCode>0" ks"</c:formatCode>
                      <c:ptCount val="1"/>
                      <c:pt idx="0">
                        <c:v>0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D-9E58-4B35-925E-2DA245B5DC60}"/>
                  </c:ext>
                </c:extLst>
              </c15:ser>
            </c15:filteredBarSeries>
            <c15:filteredBarSeries>
              <c15:ser>
                <c:idx val="19"/>
                <c:order val="19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'List1 (2)'!$T$1</c15:sqref>
                        </c15:formulaRef>
                      </c:ext>
                    </c:extLst>
                    <c:strCache>
                      <c:ptCount val="1"/>
                      <c:pt idx="0">
                        <c:v>19</c:v>
                      </c:pt>
                    </c:strCache>
                  </c:strRef>
                </c:tx>
                <c:spPr>
                  <a:solidFill>
                    <a:schemeClr val="accent2">
                      <a:lumMod val="80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dLbls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1197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cs-CZ"/>
                    </a:p>
                  </c:txPr>
                  <c:dLblPos val="outEnd"/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 xmlns:c15="http://schemas.microsoft.com/office/drawing/2012/chart">
                    <c:ext xmlns:c15="http://schemas.microsoft.com/office/drawing/2012/chart" uri="{CE6537A1-D6FC-4f65-9D91-7224C49458BB}">
                      <c15:showLeaderLines val="1"/>
                      <c15:leaderLines>
                        <c:spPr>
                          <a:ln w="9525" cap="flat" cmpd="sng" algn="ctr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  <a:round/>
                          </a:ln>
                          <a:effectLst/>
                        </c:spPr>
                      </c15:leaderLines>
                    </c:ext>
                  </c:extLst>
                </c:dLbls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'List1 (2)'!$T$2</c15:sqref>
                        </c15:formulaRef>
                      </c:ext>
                    </c:extLst>
                    <c:numCache>
                      <c:formatCode>0" ks"</c:formatCode>
                      <c:ptCount val="1"/>
                      <c:pt idx="0">
                        <c:v>0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1-892B-44B1-B1AB-344FE157AD60}"/>
                  </c:ext>
                </c:extLst>
              </c15:ser>
            </c15:filteredBarSeries>
            <c15:filteredBarSeries>
              <c15:ser>
                <c:idx val="20"/>
                <c:order val="20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'List1 (2)'!$U$1</c15:sqref>
                        </c15:formulaRef>
                      </c:ext>
                    </c:extLst>
                    <c:strCache>
                      <c:ptCount val="1"/>
                      <c:pt idx="0">
                        <c:v>20</c:v>
                      </c:pt>
                    </c:strCache>
                  </c:strRef>
                </c:tx>
                <c:spPr>
                  <a:solidFill>
                    <a:schemeClr val="accent3">
                      <a:lumMod val="80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dLbls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1197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cs-CZ"/>
                    </a:p>
                  </c:txPr>
                  <c:dLblPos val="outEnd"/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 xmlns:c15="http://schemas.microsoft.com/office/drawing/2012/chart">
                    <c:ext xmlns:c15="http://schemas.microsoft.com/office/drawing/2012/chart" uri="{CE6537A1-D6FC-4f65-9D91-7224C49458BB}">
                      <c15:showLeaderLines val="1"/>
                      <c15:leaderLines>
                        <c:spPr>
                          <a:ln w="9525" cap="flat" cmpd="sng" algn="ctr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  <a:round/>
                          </a:ln>
                          <a:effectLst/>
                        </c:spPr>
                      </c15:leaderLines>
                    </c:ext>
                  </c:extLst>
                </c:dLbls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'List1 (2)'!$U$2</c15:sqref>
                        </c15:formulaRef>
                      </c:ext>
                    </c:extLst>
                    <c:numCache>
                      <c:formatCode>0" ks"</c:formatCode>
                      <c:ptCount val="1"/>
                      <c:pt idx="0">
                        <c:v>0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2-892B-44B1-B1AB-344FE157AD60}"/>
                  </c:ext>
                </c:extLst>
              </c15:ser>
            </c15:filteredBarSeries>
            <c15:filteredBarSeries>
              <c15:ser>
                <c:idx val="21"/>
                <c:order val="21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'List1 (2)'!$V$1</c15:sqref>
                        </c15:formulaRef>
                      </c:ext>
                    </c:extLst>
                    <c:strCache>
                      <c:ptCount val="1"/>
                      <c:pt idx="0">
                        <c:v>21</c:v>
                      </c:pt>
                    </c:strCache>
                  </c:strRef>
                </c:tx>
                <c:spPr>
                  <a:solidFill>
                    <a:schemeClr val="accent4">
                      <a:lumMod val="80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dLbls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1197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cs-CZ"/>
                    </a:p>
                  </c:txPr>
                  <c:dLblPos val="outEnd"/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 xmlns:c15="http://schemas.microsoft.com/office/drawing/2012/chart">
                    <c:ext xmlns:c15="http://schemas.microsoft.com/office/drawing/2012/chart" uri="{CE6537A1-D6FC-4f65-9D91-7224C49458BB}">
                      <c15:showLeaderLines val="1"/>
                      <c15:leaderLines>
                        <c:spPr>
                          <a:ln w="9525" cap="flat" cmpd="sng" algn="ctr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  <a:round/>
                          </a:ln>
                          <a:effectLst/>
                        </c:spPr>
                      </c15:leaderLines>
                    </c:ext>
                  </c:extLst>
                </c:dLbls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'List1 (2)'!$V$2</c15:sqref>
                        </c15:formulaRef>
                      </c:ext>
                    </c:extLst>
                    <c:numCache>
                      <c:formatCode>0" ks"</c:formatCode>
                      <c:ptCount val="1"/>
                      <c:pt idx="0">
                        <c:v>0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3-892B-44B1-B1AB-344FE157AD60}"/>
                  </c:ext>
                </c:extLst>
              </c15:ser>
            </c15:filteredBarSeries>
            <c15:filteredBarSeries>
              <c15:ser>
                <c:idx val="25"/>
                <c:order val="25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'List1 (2)'!$Z$1</c15:sqref>
                        </c15:formulaRef>
                      </c:ext>
                    </c:extLst>
                    <c:strCache>
                      <c:ptCount val="1"/>
                      <c:pt idx="0">
                        <c:v>25</c:v>
                      </c:pt>
                    </c:strCache>
                  </c:strRef>
                </c:tx>
                <c:spPr>
                  <a:solidFill>
                    <a:schemeClr val="accent2">
                      <a:lumMod val="60000"/>
                      <a:lumOff val="40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dLbls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1197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cs-CZ"/>
                    </a:p>
                  </c:txPr>
                  <c:dLblPos val="outEnd"/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 xmlns:c15="http://schemas.microsoft.com/office/drawing/2012/chart">
                    <c:ext xmlns:c15="http://schemas.microsoft.com/office/drawing/2012/chart" uri="{CE6537A1-D6FC-4f65-9D91-7224C49458BB}">
                      <c15:showLeaderLines val="1"/>
                      <c15:leaderLines>
                        <c:spPr>
                          <a:ln w="9525" cap="flat" cmpd="sng" algn="ctr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  <a:round/>
                          </a:ln>
                          <a:effectLst/>
                        </c:spPr>
                      </c15:leaderLines>
                    </c:ext>
                  </c:extLst>
                </c:dLbls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'List1 (2)'!$Z$2</c15:sqref>
                        </c15:formulaRef>
                      </c:ext>
                    </c:extLst>
                    <c:numCache>
                      <c:formatCode>0" ks"</c:formatCode>
                      <c:ptCount val="1"/>
                      <c:pt idx="0">
                        <c:v>0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7-892B-44B1-B1AB-344FE157AD60}"/>
                  </c:ext>
                </c:extLst>
              </c15:ser>
            </c15:filteredBarSeries>
            <c15:filteredBarSeries>
              <c15:ser>
                <c:idx val="26"/>
                <c:order val="26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'List1 (2)'!$AA$1</c15:sqref>
                        </c15:formulaRef>
                      </c:ext>
                    </c:extLst>
                    <c:strCache>
                      <c:ptCount val="1"/>
                      <c:pt idx="0">
                        <c:v>26</c:v>
                      </c:pt>
                    </c:strCache>
                  </c:strRef>
                </c:tx>
                <c:spPr>
                  <a:solidFill>
                    <a:schemeClr val="accent3">
                      <a:lumMod val="60000"/>
                      <a:lumOff val="40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dLbls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1197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cs-CZ"/>
                    </a:p>
                  </c:txPr>
                  <c:dLblPos val="outEnd"/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 xmlns:c15="http://schemas.microsoft.com/office/drawing/2012/chart">
                    <c:ext xmlns:c15="http://schemas.microsoft.com/office/drawing/2012/chart" uri="{CE6537A1-D6FC-4f65-9D91-7224C49458BB}">
                      <c15:showLeaderLines val="1"/>
                      <c15:leaderLines>
                        <c:spPr>
                          <a:ln w="9525" cap="flat" cmpd="sng" algn="ctr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  <a:round/>
                          </a:ln>
                          <a:effectLst/>
                        </c:spPr>
                      </c15:leaderLines>
                    </c:ext>
                  </c:extLst>
                </c:dLbls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'List1 (2)'!$AA$2</c15:sqref>
                        </c15:formulaRef>
                      </c:ext>
                    </c:extLst>
                    <c:numCache>
                      <c:formatCode>0" ks"</c:formatCode>
                      <c:ptCount val="1"/>
                      <c:pt idx="0">
                        <c:v>0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8-892B-44B1-B1AB-344FE157AD60}"/>
                  </c:ext>
                </c:extLst>
              </c15:ser>
            </c15:filteredBarSeries>
            <c15:filteredBarSeries>
              <c15:ser>
                <c:idx val="27"/>
                <c:order val="27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'List1 (2)'!$AB$1</c15:sqref>
                        </c15:formulaRef>
                      </c:ext>
                    </c:extLst>
                    <c:strCache>
                      <c:ptCount val="1"/>
                      <c:pt idx="0">
                        <c:v>27</c:v>
                      </c:pt>
                    </c:strCache>
                  </c:strRef>
                </c:tx>
                <c:spPr>
                  <a:solidFill>
                    <a:schemeClr val="accent4">
                      <a:lumMod val="60000"/>
                      <a:lumOff val="40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dLbls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1197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cs-CZ"/>
                    </a:p>
                  </c:txPr>
                  <c:dLblPos val="outEnd"/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 xmlns:c15="http://schemas.microsoft.com/office/drawing/2012/chart">
                    <c:ext xmlns:c15="http://schemas.microsoft.com/office/drawing/2012/chart" uri="{CE6537A1-D6FC-4f65-9D91-7224C49458BB}">
                      <c15:showLeaderLines val="1"/>
                      <c15:leaderLines>
                        <c:spPr>
                          <a:ln w="9525" cap="flat" cmpd="sng" algn="ctr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  <a:round/>
                          </a:ln>
                          <a:effectLst/>
                        </c:spPr>
                      </c15:leaderLines>
                    </c:ext>
                  </c:extLst>
                </c:dLbls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'List1 (2)'!$AB$2</c15:sqref>
                        </c15:formulaRef>
                      </c:ext>
                    </c:extLst>
                    <c:numCache>
                      <c:formatCode>0" ks"</c:formatCode>
                      <c:ptCount val="1"/>
                      <c:pt idx="0">
                        <c:v>0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9-892B-44B1-B1AB-344FE157AD60}"/>
                  </c:ext>
                </c:extLst>
              </c15:ser>
            </c15:filteredBarSeries>
            <c15:filteredBarSeries>
              <c15:ser>
                <c:idx val="28"/>
                <c:order val="28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'List1 (2)'!$AC$1</c15:sqref>
                        </c15:formulaRef>
                      </c:ext>
                    </c:extLst>
                    <c:strCache>
                      <c:ptCount val="1"/>
                      <c:pt idx="0">
                        <c:v>28</c:v>
                      </c:pt>
                    </c:strCache>
                  </c:strRef>
                </c:tx>
                <c:spPr>
                  <a:solidFill>
                    <a:schemeClr val="accent5">
                      <a:lumMod val="60000"/>
                      <a:lumOff val="40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dLbls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1197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cs-CZ"/>
                    </a:p>
                  </c:txPr>
                  <c:dLblPos val="outEnd"/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 xmlns:c15="http://schemas.microsoft.com/office/drawing/2012/chart">
                    <c:ext xmlns:c15="http://schemas.microsoft.com/office/drawing/2012/chart" uri="{CE6537A1-D6FC-4f65-9D91-7224C49458BB}">
                      <c15:showLeaderLines val="1"/>
                      <c15:leaderLines>
                        <c:spPr>
                          <a:ln w="9525" cap="flat" cmpd="sng" algn="ctr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  <a:round/>
                          </a:ln>
                          <a:effectLst/>
                        </c:spPr>
                      </c15:leaderLines>
                    </c:ext>
                  </c:extLst>
                </c:dLbls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'List1 (2)'!$AC$2</c15:sqref>
                        </c15:formulaRef>
                      </c:ext>
                    </c:extLst>
                    <c:numCache>
                      <c:formatCode>0" ks"</c:formatCode>
                      <c:ptCount val="1"/>
                      <c:pt idx="0">
                        <c:v>0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A-892B-44B1-B1AB-344FE157AD60}"/>
                  </c:ext>
                </c:extLst>
              </c15:ser>
            </c15:filteredBarSeries>
          </c:ext>
        </c:extLst>
      </c:barChart>
      <c:catAx>
        <c:axId val="2083778512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2083778992"/>
        <c:crosses val="autoZero"/>
        <c:auto val="1"/>
        <c:lblAlgn val="ctr"/>
        <c:lblOffset val="100"/>
        <c:noMultiLvlLbl val="0"/>
      </c:catAx>
      <c:valAx>
        <c:axId val="2083778992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&quot; ks&quot;" sourceLinked="1"/>
        <c:majorTickMark val="none"/>
        <c:minorTickMark val="none"/>
        <c:tickLblPos val="nextTo"/>
        <c:crossAx val="208377851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cs-CZ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10.xml><?xml version="1.0" encoding="utf-8"?>
<cs:colorStyle xmlns:cs="http://schemas.microsoft.com/office/drawing/2012/chartStyle" xmlns:a="http://schemas.openxmlformats.org/drawingml/2006/main" meth="withinLinear" id="14">
  <a:schemeClr val="accent1"/>
</cs:colorStyle>
</file>

<file path=ppt/charts/colors1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withinLinear" id="14">
  <a:schemeClr val="accent1"/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7">
  <cs:axisTitle>
    <cs:lnRef idx="0"/>
    <cs:fillRef idx="0"/>
    <cs:effectRef idx="0"/>
    <cs:fontRef idx="minor">
      <a:schemeClr val="tx2"/>
    </cs:fontRef>
    <cs:defRPr sz="1197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2"/>
    </cs:fontRef>
    <cs:defRPr sz="1197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  <a:lumOff val="2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1197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2128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1197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1197" kern="1200"/>
  </cs:valueAxis>
  <cs:wall>
    <cs:lnRef idx="0"/>
    <cs:fillRef idx="0"/>
    <cs:effectRef idx="0"/>
    <cs:fontRef idx="minor">
      <a:schemeClr val="tx2"/>
    </cs:fontRef>
  </cs:wall>
</cs:chartStyle>
</file>

<file path=ppt/charts/style10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56C134A-38A5-4ACE-A85C-68624AC8DE9C}" type="datetimeFigureOut">
              <a:rPr lang="cs-CZ" smtClean="0"/>
              <a:t>03.03.2026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E3E4AF-AEE6-4646-8FB0-B5CDEFDD067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499719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07691A-F19A-4906-9A32-089664593D01}" type="datetime1">
              <a:rPr lang="cs-CZ" smtClean="0"/>
              <a:t>03.03.2026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88E6E-ECD3-4821-AD93-FACDCDEC55B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825176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ázev a popis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6AE68F-05B3-4230-B5D7-5E7DC04ADE91}" type="datetime1">
              <a:rPr lang="cs-CZ" smtClean="0"/>
              <a:t>03.03.2026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88E6E-ECD3-4821-AD93-FACDCDEC55B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321204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ce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D37FB-288E-42AF-875F-C6B80F307DB1}" type="datetime1">
              <a:rPr lang="cs-CZ" smtClean="0"/>
              <a:t>03.03.2026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88E6E-ECD3-4821-AD93-FACDCDEC55B8}" type="slidenum">
              <a:rPr lang="cs-CZ" smtClean="0"/>
              <a:t>‹#›</a:t>
            </a:fld>
            <a:endParaRPr lang="cs-CZ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20871561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8E52B9-248A-4D2A-9D44-AC4837AEC960}" type="datetime1">
              <a:rPr lang="cs-CZ" smtClean="0"/>
              <a:t>03.03.2026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88E6E-ECD3-4821-AD93-FACDCDEC55B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6512658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 s citac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1B8FB-63A4-430F-BA17-B9307C74F9FE}" type="datetime1">
              <a:rPr lang="cs-CZ" smtClean="0"/>
              <a:t>03.03.2026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88E6E-ECD3-4821-AD93-FACDCDEC55B8}" type="slidenum">
              <a:rPr lang="cs-CZ" smtClean="0"/>
              <a:t>‹#›</a:t>
            </a:fld>
            <a:endParaRPr lang="cs-CZ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87146798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ravda nebo neprav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BBAC77-F97A-4D11-A6B7-F3624AA531E2}" type="datetime1">
              <a:rPr lang="cs-CZ" smtClean="0"/>
              <a:t>03.03.2026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88E6E-ECD3-4821-AD93-FACDCDEC55B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8043950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6A92F7-548F-4049-B87B-B886B4AA18AF}" type="datetime1">
              <a:rPr lang="cs-CZ" smtClean="0"/>
              <a:t>03.03.2026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88E6E-ECD3-4821-AD93-FACDCDEC55B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6946927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4ECEEF-0B63-407A-A31D-E69425A3947B}" type="datetime1">
              <a:rPr lang="cs-CZ" smtClean="0"/>
              <a:t>03.03.2026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88E6E-ECD3-4821-AD93-FACDCDEC55B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3281822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07691A-F19A-4906-9A32-089664593D01}" type="datetime1">
              <a:rPr lang="cs-CZ" smtClean="0"/>
              <a:t>03.03.2026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88E6E-ECD3-4821-AD93-FACDCDEC55B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8198815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AEB01-69C0-4AA8-81BE-70E63BB7FF90}" type="datetime1">
              <a:rPr lang="cs-CZ" smtClean="0"/>
              <a:t>03.03.2026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88E6E-ECD3-4821-AD93-FACDCDEC55B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3732229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9FFA39-0768-495A-8734-6A58CCAE7FF0}" type="datetime1">
              <a:rPr lang="cs-CZ" smtClean="0"/>
              <a:t>03.03.2026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88E6E-ECD3-4821-AD93-FACDCDEC55B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613821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AEB01-69C0-4AA8-81BE-70E63BB7FF90}" type="datetime1">
              <a:rPr lang="cs-CZ" smtClean="0"/>
              <a:t>03.03.2026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88E6E-ECD3-4821-AD93-FACDCDEC55B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3408813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7794D5-891C-48FE-9C2F-5110EF9E5B0C}" type="datetime1">
              <a:rPr lang="cs-CZ" smtClean="0"/>
              <a:t>03.03.2026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88E6E-ECD3-4821-AD93-FACDCDEC55B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8303242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3DC94F-94A7-47B0-818E-8D98189551D0}" type="datetime1">
              <a:rPr lang="cs-CZ" smtClean="0"/>
              <a:t>03.03.2026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88E6E-ECD3-4821-AD93-FACDCDEC55B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9252467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EDF63F-3F40-40D4-8549-B04AEB358023}" type="datetime1">
              <a:rPr lang="cs-CZ" smtClean="0"/>
              <a:t>03.03.2026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88E6E-ECD3-4821-AD93-FACDCDEC55B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6426063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19E7F3-EE0C-46FC-9CA5-142C0F5928B8}" type="datetime1">
              <a:rPr lang="cs-CZ" smtClean="0"/>
              <a:t>03.03.2026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88E6E-ECD3-4821-AD93-FACDCDEC55B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4855118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6DD738-A109-4B5F-8320-0D6C0879B03E}" type="datetime1">
              <a:rPr lang="cs-CZ" smtClean="0"/>
              <a:t>03.03.2026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88E6E-ECD3-4821-AD93-FACDCDEC55B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04155272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88E6E-ECD3-4821-AD93-FACDCDEC55B8}" type="slidenum">
              <a:rPr lang="cs-CZ" smtClean="0"/>
              <a:t>‹#›</a:t>
            </a:fld>
            <a:endParaRPr lang="cs-CZ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9A512-4060-4F15-85D1-A28D8429D025}" type="datetime1">
              <a:rPr lang="cs-CZ" smtClean="0"/>
              <a:t>03.03.2026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29362725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ázev a popis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6AE68F-05B3-4230-B5D7-5E7DC04ADE91}" type="datetime1">
              <a:rPr lang="cs-CZ" smtClean="0"/>
              <a:t>03.03.2026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88E6E-ECD3-4821-AD93-FACDCDEC55B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69026947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ce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D37FB-288E-42AF-875F-C6B80F307DB1}" type="datetime1">
              <a:rPr lang="cs-CZ" smtClean="0"/>
              <a:t>03.03.2026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88E6E-ECD3-4821-AD93-FACDCDEC55B8}" type="slidenum">
              <a:rPr lang="cs-CZ" smtClean="0"/>
              <a:t>‹#›</a:t>
            </a:fld>
            <a:endParaRPr lang="cs-CZ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975799753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8E52B9-248A-4D2A-9D44-AC4837AEC960}" type="datetime1">
              <a:rPr lang="cs-CZ" smtClean="0"/>
              <a:t>03.03.2026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88E6E-ECD3-4821-AD93-FACDCDEC55B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98979732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 s citac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1B8FB-63A4-430F-BA17-B9307C74F9FE}" type="datetime1">
              <a:rPr lang="cs-CZ" smtClean="0"/>
              <a:t>03.03.2026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88E6E-ECD3-4821-AD93-FACDCDEC55B8}" type="slidenum">
              <a:rPr lang="cs-CZ" smtClean="0"/>
              <a:t>‹#›</a:t>
            </a:fld>
            <a:endParaRPr lang="cs-CZ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6318679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9FFA39-0768-495A-8734-6A58CCAE7FF0}" type="datetime1">
              <a:rPr lang="cs-CZ" smtClean="0"/>
              <a:t>03.03.2026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88E6E-ECD3-4821-AD93-FACDCDEC55B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39228729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ravda nebo neprav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BBAC77-F97A-4D11-A6B7-F3624AA531E2}" type="datetime1">
              <a:rPr lang="cs-CZ" smtClean="0"/>
              <a:t>03.03.2026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88E6E-ECD3-4821-AD93-FACDCDEC55B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74433871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6A92F7-548F-4049-B87B-B886B4AA18AF}" type="datetime1">
              <a:rPr lang="cs-CZ" smtClean="0"/>
              <a:t>03.03.2026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88E6E-ECD3-4821-AD93-FACDCDEC55B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69104420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4ECEEF-0B63-407A-A31D-E69425A3947B}" type="datetime1">
              <a:rPr lang="cs-CZ" smtClean="0"/>
              <a:t>03.03.2026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88E6E-ECD3-4821-AD93-FACDCDEC55B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732901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7794D5-891C-48FE-9C2F-5110EF9E5B0C}" type="datetime1">
              <a:rPr lang="cs-CZ" smtClean="0"/>
              <a:t>03.03.2026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88E6E-ECD3-4821-AD93-FACDCDEC55B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250410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3DC94F-94A7-47B0-818E-8D98189551D0}" type="datetime1">
              <a:rPr lang="cs-CZ" smtClean="0"/>
              <a:t>03.03.2026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88E6E-ECD3-4821-AD93-FACDCDEC55B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588637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EDF63F-3F40-40D4-8549-B04AEB358023}" type="datetime1">
              <a:rPr lang="cs-CZ" smtClean="0"/>
              <a:t>03.03.2026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88E6E-ECD3-4821-AD93-FACDCDEC55B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521739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19E7F3-EE0C-46FC-9CA5-142C0F5928B8}" type="datetime1">
              <a:rPr lang="cs-CZ" smtClean="0"/>
              <a:t>03.03.2026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88E6E-ECD3-4821-AD93-FACDCDEC55B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674868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6DD738-A109-4B5F-8320-0D6C0879B03E}" type="datetime1">
              <a:rPr lang="cs-CZ" smtClean="0"/>
              <a:t>03.03.2026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88E6E-ECD3-4821-AD93-FACDCDEC55B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574148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9A512-4060-4F15-85D1-A28D8429D025}" type="datetime1">
              <a:rPr lang="cs-CZ" smtClean="0"/>
              <a:t>03.03.2026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88E6E-ECD3-4821-AD93-FACDCDEC55B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921796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4.xml"/><Relationship Id="rId13" Type="http://schemas.openxmlformats.org/officeDocument/2006/relationships/slideLayout" Target="../slideLayouts/slideLayout29.xml"/><Relationship Id="rId3" Type="http://schemas.openxmlformats.org/officeDocument/2006/relationships/slideLayout" Target="../slideLayouts/slideLayout19.xml"/><Relationship Id="rId7" Type="http://schemas.openxmlformats.org/officeDocument/2006/relationships/slideLayout" Target="../slideLayouts/slideLayout23.xml"/><Relationship Id="rId12" Type="http://schemas.openxmlformats.org/officeDocument/2006/relationships/slideLayout" Target="../slideLayouts/slideLayout28.xml"/><Relationship Id="rId17" Type="http://schemas.openxmlformats.org/officeDocument/2006/relationships/theme" Target="../theme/theme2.xml"/><Relationship Id="rId2" Type="http://schemas.openxmlformats.org/officeDocument/2006/relationships/slideLayout" Target="../slideLayouts/slideLayout18.xml"/><Relationship Id="rId16" Type="http://schemas.openxmlformats.org/officeDocument/2006/relationships/slideLayout" Target="../slideLayouts/slideLayout32.xml"/><Relationship Id="rId1" Type="http://schemas.openxmlformats.org/officeDocument/2006/relationships/slideLayout" Target="../slideLayouts/slideLayout17.xml"/><Relationship Id="rId6" Type="http://schemas.openxmlformats.org/officeDocument/2006/relationships/slideLayout" Target="../slideLayouts/slideLayout22.xml"/><Relationship Id="rId11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1.xml"/><Relationship Id="rId15" Type="http://schemas.openxmlformats.org/officeDocument/2006/relationships/slideLayout" Target="../slideLayouts/slideLayout31.xml"/><Relationship Id="rId10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0.xml"/><Relationship Id="rId9" Type="http://schemas.openxmlformats.org/officeDocument/2006/relationships/slideLayout" Target="../slideLayouts/slideLayout25.xml"/><Relationship Id="rId14" Type="http://schemas.openxmlformats.org/officeDocument/2006/relationships/slideLayout" Target="../slideLayouts/slideLayout3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DDDAA6-89B6-411C-9036-E8D7907C68A8}" type="datetime1">
              <a:rPr lang="cs-CZ" smtClean="0"/>
              <a:t>03.03.2026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99B88E6E-ECD3-4821-AD93-FACDCDEC55B8}" type="slidenum">
              <a:rPr lang="cs-CZ" smtClean="0"/>
              <a:t>‹#›</a:t>
            </a:fld>
            <a:endParaRPr lang="cs-CZ"/>
          </a:p>
        </p:txBody>
      </p:sp>
      <p:sp>
        <p:nvSpPr>
          <p:cNvPr id="9" name="TextovéPole 8">
            <a:extLst>
              <a:ext uri="{FF2B5EF4-FFF2-40B4-BE49-F238E27FC236}">
                <a16:creationId xmlns:a16="http://schemas.microsoft.com/office/drawing/2014/main" id="{660C5114-DD72-E34F-FC55-6EE4E2CCFCE5}"/>
              </a:ext>
            </a:extLst>
          </p:cNvPr>
          <p:cNvSpPr txBox="1"/>
          <p:nvPr userDrawn="1">
            <p:extLst>
              <p:ext uri="{1162E1C5-73C7-4A58-AE30-91384D911F3F}">
                <p184:classification xmlns:p184="http://schemas.microsoft.com/office/powerpoint/2018/4/main" val="ftr"/>
              </p:ext>
            </p:extLst>
          </p:nvPr>
        </p:nvSpPr>
        <p:spPr>
          <a:xfrm>
            <a:off x="63500" y="6642100"/>
            <a:ext cx="1200150" cy="152400"/>
          </a:xfrm>
          <a:prstGeom prst="rect">
            <a:avLst/>
          </a:prstGeom>
        </p:spPr>
        <p:txBody>
          <a:bodyPr horzOverflow="overflow" lIns="0" tIns="0" rIns="0" bIns="0">
            <a:spAutoFit/>
          </a:bodyPr>
          <a:lstStyle/>
          <a:p>
            <a:pPr algn="l"/>
            <a:r>
              <a:rPr lang="cs-CZ" sz="1000">
                <a:solidFill>
                  <a:srgbClr val="000000">
                    <a:alpha val="50000"/>
                  </a:srgb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Důvěrné / Confidential</a:t>
            </a:r>
          </a:p>
        </p:txBody>
      </p:sp>
    </p:spTree>
    <p:extLst>
      <p:ext uri="{BB962C8B-B14F-4D97-AF65-F5344CB8AC3E}">
        <p14:creationId xmlns:p14="http://schemas.microsoft.com/office/powerpoint/2010/main" val="19692271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9" r:id="rId1"/>
    <p:sldLayoutId id="2147483730" r:id="rId2"/>
    <p:sldLayoutId id="2147483731" r:id="rId3"/>
    <p:sldLayoutId id="2147483732" r:id="rId4"/>
    <p:sldLayoutId id="2147483733" r:id="rId5"/>
    <p:sldLayoutId id="2147483734" r:id="rId6"/>
    <p:sldLayoutId id="2147483735" r:id="rId7"/>
    <p:sldLayoutId id="2147483736" r:id="rId8"/>
    <p:sldLayoutId id="2147483737" r:id="rId9"/>
    <p:sldLayoutId id="2147483738" r:id="rId10"/>
    <p:sldLayoutId id="2147483739" r:id="rId11"/>
    <p:sldLayoutId id="2147483740" r:id="rId12"/>
    <p:sldLayoutId id="2147483741" r:id="rId13"/>
    <p:sldLayoutId id="2147483742" r:id="rId14"/>
    <p:sldLayoutId id="2147483743" r:id="rId15"/>
    <p:sldLayoutId id="2147483744" r:id="rId16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DDDAA6-89B6-411C-9036-E8D7907C68A8}" type="datetime1">
              <a:rPr lang="cs-CZ" smtClean="0"/>
              <a:t>03.03.2026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99B88E6E-ECD3-4821-AD93-FACDCDEC55B8}" type="slidenum">
              <a:rPr lang="cs-CZ" smtClean="0"/>
              <a:t>‹#›</a:t>
            </a:fld>
            <a:endParaRPr lang="cs-CZ"/>
          </a:p>
        </p:txBody>
      </p:sp>
      <p:sp>
        <p:nvSpPr>
          <p:cNvPr id="8" name="TextovéPole 7">
            <a:extLst>
              <a:ext uri="{FF2B5EF4-FFF2-40B4-BE49-F238E27FC236}">
                <a16:creationId xmlns:a16="http://schemas.microsoft.com/office/drawing/2014/main" id="{94A1B5FF-91E8-DECE-25E3-C89E5FB25C0D}"/>
              </a:ext>
            </a:extLst>
          </p:cNvPr>
          <p:cNvSpPr txBox="1"/>
          <p:nvPr userDrawn="1">
            <p:extLst>
              <p:ext uri="{1162E1C5-73C7-4A58-AE30-91384D911F3F}">
                <p184:classification xmlns:p184="http://schemas.microsoft.com/office/powerpoint/2018/4/main" val="ftr"/>
              </p:ext>
            </p:extLst>
          </p:nvPr>
        </p:nvSpPr>
        <p:spPr>
          <a:xfrm>
            <a:off x="63500" y="6642100"/>
            <a:ext cx="1200150" cy="152400"/>
          </a:xfrm>
          <a:prstGeom prst="rect">
            <a:avLst/>
          </a:prstGeom>
        </p:spPr>
        <p:txBody>
          <a:bodyPr horzOverflow="overflow" lIns="0" tIns="0" rIns="0" bIns="0">
            <a:spAutoFit/>
          </a:bodyPr>
          <a:lstStyle/>
          <a:p>
            <a:pPr algn="l"/>
            <a:r>
              <a:rPr lang="cs-CZ" sz="1000">
                <a:solidFill>
                  <a:srgbClr val="000000">
                    <a:alpha val="50000"/>
                  </a:srgb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Důvěrné / Confidential</a:t>
            </a:r>
          </a:p>
        </p:txBody>
      </p:sp>
    </p:spTree>
    <p:extLst>
      <p:ext uri="{BB962C8B-B14F-4D97-AF65-F5344CB8AC3E}">
        <p14:creationId xmlns:p14="http://schemas.microsoft.com/office/powerpoint/2010/main" val="20898996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0" r:id="rId1"/>
    <p:sldLayoutId id="2147483781" r:id="rId2"/>
    <p:sldLayoutId id="2147483782" r:id="rId3"/>
    <p:sldLayoutId id="2147483783" r:id="rId4"/>
    <p:sldLayoutId id="2147483784" r:id="rId5"/>
    <p:sldLayoutId id="2147483785" r:id="rId6"/>
    <p:sldLayoutId id="2147483786" r:id="rId7"/>
    <p:sldLayoutId id="2147483787" r:id="rId8"/>
    <p:sldLayoutId id="2147483788" r:id="rId9"/>
    <p:sldLayoutId id="2147483789" r:id="rId10"/>
    <p:sldLayoutId id="2147483790" r:id="rId11"/>
    <p:sldLayoutId id="2147483791" r:id="rId12"/>
    <p:sldLayoutId id="2147483792" r:id="rId13"/>
    <p:sldLayoutId id="2147483793" r:id="rId14"/>
    <p:sldLayoutId id="2147483794" r:id="rId15"/>
    <p:sldLayoutId id="2147483795" r:id="rId16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2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2.xml"/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20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slideLayout" Target="../slideLayouts/slideLayout6.xml"/><Relationship Id="rId1" Type="http://schemas.openxmlformats.org/officeDocument/2006/relationships/themeOverride" Target="../theme/themeOverrid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slideLayout" Target="../slideLayouts/slideLayout6.xml"/><Relationship Id="rId1" Type="http://schemas.openxmlformats.org/officeDocument/2006/relationships/themeOverride" Target="../theme/themeOverrid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slideLayout" Target="../slideLayouts/slideLayout6.xml"/><Relationship Id="rId1" Type="http://schemas.openxmlformats.org/officeDocument/2006/relationships/themeOverride" Target="../theme/themeOverride3.xml"/><Relationship Id="rId4" Type="http://schemas.openxmlformats.org/officeDocument/2006/relationships/chart" Target="../charts/char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slideLayout" Target="../slideLayouts/slideLayout6.xml"/><Relationship Id="rId1" Type="http://schemas.openxmlformats.org/officeDocument/2006/relationships/themeOverride" Target="../theme/themeOverride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slideLayout" Target="../slideLayouts/slideLayout6.xml"/><Relationship Id="rId1" Type="http://schemas.openxmlformats.org/officeDocument/2006/relationships/themeOverride" Target="../theme/themeOverride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slideLayout" Target="../slideLayouts/slideLayout6.xml"/><Relationship Id="rId1" Type="http://schemas.openxmlformats.org/officeDocument/2006/relationships/themeOverride" Target="../theme/themeOverride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2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63C6AC6-503F-336C-F39D-90DDA2E6447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86562" y="2416029"/>
            <a:ext cx="10091956" cy="1937857"/>
          </a:xfrm>
        </p:spPr>
        <p:txBody>
          <a:bodyPr/>
          <a:lstStyle/>
          <a:p>
            <a:pPr algn="ctr"/>
            <a:r>
              <a:rPr lang="cs-CZ" b="1" dirty="0"/>
              <a:t>SVOZ ODPADU</a:t>
            </a:r>
            <a:br>
              <a:rPr lang="cs-CZ" b="1" dirty="0"/>
            </a:br>
            <a:r>
              <a:rPr lang="cs-CZ" b="1" dirty="0"/>
              <a:t>POROVNÁNÍ TUN</a:t>
            </a:r>
            <a:br>
              <a:rPr lang="cs-CZ" b="1" dirty="0"/>
            </a:br>
            <a:r>
              <a:rPr lang="cs-CZ" b="1" dirty="0">
                <a:solidFill>
                  <a:schemeClr val="tx1"/>
                </a:solidFill>
              </a:rPr>
              <a:t>Nové Dvory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58D53560-8FC7-6D59-DB28-4F1CD4B8F48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684804"/>
          </a:xfrm>
        </p:spPr>
        <p:txBody>
          <a:bodyPr>
            <a:normAutofit/>
          </a:bodyPr>
          <a:lstStyle/>
          <a:p>
            <a:pPr algn="ctr"/>
            <a:r>
              <a:rPr lang="cs-CZ" sz="3600" b="1" dirty="0"/>
              <a:t>      </a:t>
            </a:r>
            <a:endParaRPr lang="cs-CZ" b="1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5E979DE2-FBAD-6129-3DC4-A5DDAFEEEC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88E6E-ECD3-4821-AD93-FACDCDEC55B8}" type="slidenum">
              <a:rPr lang="cs-CZ" smtClean="0"/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7773832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20D6982-FC88-AA69-78B4-C0785D0E775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EA938A3-0594-1192-C075-0817A2D5F6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sz="4000" b="1" dirty="0"/>
              <a:t>PAPÍR</a:t>
            </a:r>
            <a:br>
              <a:rPr lang="cs-CZ" sz="4000" b="1" dirty="0"/>
            </a:br>
            <a:r>
              <a:rPr lang="cs-CZ" sz="4000" b="1" dirty="0"/>
              <a:t>meziroční porovnání </a:t>
            </a:r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997DF0EA-89C6-A96C-0AFF-7252C9FD15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88E6E-ECD3-4821-AD93-FACDCDEC55B8}" type="slidenum">
              <a:rPr lang="cs-CZ" smtClean="0"/>
              <a:t>10</a:t>
            </a:fld>
            <a:endParaRPr lang="cs-CZ"/>
          </a:p>
        </p:txBody>
      </p:sp>
      <p:graphicFrame>
        <p:nvGraphicFramePr>
          <p:cNvPr id="4" name="Zástupný obsah 4">
            <a:extLst>
              <a:ext uri="{FF2B5EF4-FFF2-40B4-BE49-F238E27FC236}">
                <a16:creationId xmlns:a16="http://schemas.microsoft.com/office/drawing/2014/main" id="{DC191B29-05E8-F72A-5EA7-5A5241FB5F3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77421648"/>
              </p:ext>
            </p:extLst>
          </p:nvPr>
        </p:nvGraphicFramePr>
        <p:xfrm>
          <a:off x="859596" y="2256639"/>
          <a:ext cx="8596312" cy="40128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20907035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692246C-14B0-89A9-B355-D7CA1E2D5B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507" y="580104"/>
            <a:ext cx="8596668" cy="1320800"/>
          </a:xfrm>
        </p:spPr>
        <p:txBody>
          <a:bodyPr>
            <a:normAutofit/>
          </a:bodyPr>
          <a:lstStyle/>
          <a:p>
            <a:pPr algn="ctr"/>
            <a:r>
              <a:rPr lang="cs-CZ" b="1" dirty="0"/>
              <a:t>Poměr recyklovatelných odpadů a komunálních odpadů</a:t>
            </a:r>
          </a:p>
        </p:txBody>
      </p:sp>
      <p:graphicFrame>
        <p:nvGraphicFramePr>
          <p:cNvPr id="7" name="Zástupný obsah 6">
            <a:extLst>
              <a:ext uri="{FF2B5EF4-FFF2-40B4-BE49-F238E27FC236}">
                <a16:creationId xmlns:a16="http://schemas.microsoft.com/office/drawing/2014/main" id="{19003617-83A1-93CC-B7D1-E5D267C58055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248500219"/>
              </p:ext>
            </p:extLst>
          </p:nvPr>
        </p:nvGraphicFramePr>
        <p:xfrm>
          <a:off x="677863" y="2160588"/>
          <a:ext cx="4183062" cy="303284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1" name="Zástupný obsah 10">
            <a:extLst>
              <a:ext uri="{FF2B5EF4-FFF2-40B4-BE49-F238E27FC236}">
                <a16:creationId xmlns:a16="http://schemas.microsoft.com/office/drawing/2014/main" id="{0631AC7F-0EEC-D73F-F916-050842A42C1A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361034263"/>
              </p:ext>
            </p:extLst>
          </p:nvPr>
        </p:nvGraphicFramePr>
        <p:xfrm>
          <a:off x="5089525" y="2160588"/>
          <a:ext cx="4184650" cy="303284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BDE9217F-C5C4-DF5E-64CA-555327414D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88E6E-ECD3-4821-AD93-FACDCDEC55B8}" type="slidenum">
              <a:rPr lang="cs-CZ" smtClean="0"/>
              <a:t>11</a:t>
            </a:fld>
            <a:endParaRPr lang="cs-CZ"/>
          </a:p>
        </p:txBody>
      </p:sp>
      <p:sp>
        <p:nvSpPr>
          <p:cNvPr id="5" name="TextovéPole 4">
            <a:extLst>
              <a:ext uri="{FF2B5EF4-FFF2-40B4-BE49-F238E27FC236}">
                <a16:creationId xmlns:a16="http://schemas.microsoft.com/office/drawing/2014/main" id="{67FA46F1-2357-797B-CA68-B9407BFDE264}"/>
              </a:ext>
            </a:extLst>
          </p:cNvPr>
          <p:cNvSpPr txBox="1"/>
          <p:nvPr/>
        </p:nvSpPr>
        <p:spPr>
          <a:xfrm>
            <a:off x="905522" y="5453121"/>
            <a:ext cx="7288790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1400" dirty="0"/>
              <a:t>Pozn.: V roce 2025 a následujících letech musí tvořit recyklovatelné složky alespoň 60%,</a:t>
            </a:r>
          </a:p>
          <a:p>
            <a:r>
              <a:rPr lang="cs-CZ" sz="1400" dirty="0"/>
              <a:t>v roce 2030 a následujících letech 65%, od roku 2035 70%.</a:t>
            </a:r>
          </a:p>
          <a:p>
            <a:r>
              <a:rPr lang="cs-CZ" sz="1400" i="1" dirty="0"/>
              <a:t>% vypočtena dle vyhlášky 273/2021 Sb.</a:t>
            </a:r>
            <a:endParaRPr lang="cs-CZ" sz="1400" dirty="0"/>
          </a:p>
          <a:p>
            <a:endParaRPr lang="cs-CZ" sz="1400" dirty="0"/>
          </a:p>
        </p:txBody>
      </p:sp>
    </p:spTree>
    <p:extLst>
      <p:ext uri="{BB962C8B-B14F-4D97-AF65-F5344CB8AC3E}">
        <p14:creationId xmlns:p14="http://schemas.microsoft.com/office/powerpoint/2010/main" val="27454375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F853889-111B-97AA-7F76-F86ECB4CA2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b="1" dirty="0">
                <a:solidFill>
                  <a:schemeClr val="tx1"/>
                </a:solidFill>
              </a:rPr>
              <a:t>Směsný komunální odpad z nádob</a:t>
            </a:r>
            <a:br>
              <a:rPr lang="cs-CZ" b="1" dirty="0">
                <a:solidFill>
                  <a:schemeClr val="tx1"/>
                </a:solidFill>
              </a:rPr>
            </a:br>
            <a:r>
              <a:rPr lang="cs-CZ" b="1" dirty="0">
                <a:solidFill>
                  <a:schemeClr val="tx1"/>
                </a:solidFill>
              </a:rPr>
              <a:t>po měsíci</a:t>
            </a:r>
            <a:endParaRPr lang="cs-CZ" dirty="0">
              <a:solidFill>
                <a:schemeClr val="tx1"/>
              </a:solidFill>
            </a:endParaRPr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1C2E129D-FBD5-7B5E-0DF5-DA3A7E329E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88E6E-ECD3-4821-AD93-FACDCDEC55B8}" type="slidenum">
              <a:rPr lang="cs-CZ" smtClean="0"/>
              <a:t>2</a:t>
            </a:fld>
            <a:endParaRPr lang="cs-CZ"/>
          </a:p>
        </p:txBody>
      </p:sp>
      <p:graphicFrame>
        <p:nvGraphicFramePr>
          <p:cNvPr id="4" name="Zástupný obsah 4">
            <a:extLst>
              <a:ext uri="{FF2B5EF4-FFF2-40B4-BE49-F238E27FC236}">
                <a16:creationId xmlns:a16="http://schemas.microsoft.com/office/drawing/2014/main" id="{C515A6DE-E12B-FCE2-BBC0-EC9BCEEF7F7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69889086"/>
              </p:ext>
            </p:extLst>
          </p:nvPr>
        </p:nvGraphicFramePr>
        <p:xfrm>
          <a:off x="887588" y="2158537"/>
          <a:ext cx="8596312" cy="42479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1830943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849D0EA-F834-387B-A168-9DC28614E9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58A44B5-488F-4E46-7B18-72A93C95CB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b="1" dirty="0">
                <a:solidFill>
                  <a:schemeClr val="tx1"/>
                </a:solidFill>
              </a:rPr>
              <a:t>Směsný komunální odpad z nádob</a:t>
            </a:r>
            <a:br>
              <a:rPr lang="cs-CZ" b="1" dirty="0">
                <a:solidFill>
                  <a:schemeClr val="tx1"/>
                </a:solidFill>
              </a:rPr>
            </a:br>
            <a:r>
              <a:rPr lang="cs-CZ" b="1" dirty="0">
                <a:solidFill>
                  <a:schemeClr val="tx1"/>
                </a:solidFill>
              </a:rPr>
              <a:t>meziroční porovnání</a:t>
            </a:r>
            <a:endParaRPr lang="cs-CZ" dirty="0">
              <a:solidFill>
                <a:schemeClr val="tx1"/>
              </a:solidFill>
            </a:endParaRPr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8EDF03E7-453E-7121-99E4-7316D6306C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88E6E-ECD3-4821-AD93-FACDCDEC55B8}" type="slidenum">
              <a:rPr lang="cs-CZ" smtClean="0"/>
              <a:t>3</a:t>
            </a:fld>
            <a:endParaRPr lang="cs-CZ"/>
          </a:p>
        </p:txBody>
      </p:sp>
      <p:graphicFrame>
        <p:nvGraphicFramePr>
          <p:cNvPr id="4" name="Zástupný obsah 4">
            <a:extLst>
              <a:ext uri="{FF2B5EF4-FFF2-40B4-BE49-F238E27FC236}">
                <a16:creationId xmlns:a16="http://schemas.microsoft.com/office/drawing/2014/main" id="{6BE1CE9D-8921-19F8-1C01-035E9E5D9D4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01194027"/>
              </p:ext>
            </p:extLst>
          </p:nvPr>
        </p:nvGraphicFramePr>
        <p:xfrm>
          <a:off x="887588" y="2045162"/>
          <a:ext cx="8596312" cy="38814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TextovéPole 4">
            <a:extLst>
              <a:ext uri="{FF2B5EF4-FFF2-40B4-BE49-F238E27FC236}">
                <a16:creationId xmlns:a16="http://schemas.microsoft.com/office/drawing/2014/main" id="{372A8507-45E8-70FA-70AB-88EEA0278001}"/>
              </a:ext>
            </a:extLst>
          </p:cNvPr>
          <p:cNvSpPr txBox="1"/>
          <p:nvPr/>
        </p:nvSpPr>
        <p:spPr>
          <a:xfrm>
            <a:off x="887588" y="6248400"/>
            <a:ext cx="6268063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1050" dirty="0"/>
              <a:t>Pozn.: Odpad pouze ze svozu nádob, nejsou zde zahrnuty odpady, které si vozí obec sama na skládku</a:t>
            </a:r>
          </a:p>
        </p:txBody>
      </p:sp>
    </p:spTree>
    <p:extLst>
      <p:ext uri="{BB962C8B-B14F-4D97-AF65-F5344CB8AC3E}">
        <p14:creationId xmlns:p14="http://schemas.microsoft.com/office/powerpoint/2010/main" val="11615604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74F7520-8BEE-1265-7C4A-4C92303A7C7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93E8BC7-DA2A-D07F-5027-B36FC9DA85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3" y="224281"/>
            <a:ext cx="8596311" cy="1455230"/>
          </a:xfrm>
        </p:spPr>
        <p:txBody>
          <a:bodyPr>
            <a:noAutofit/>
          </a:bodyPr>
          <a:lstStyle/>
          <a:p>
            <a:pPr algn="ctr"/>
            <a:r>
              <a:rPr lang="cs-CZ" sz="2800" b="1" dirty="0">
                <a:solidFill>
                  <a:schemeClr val="tx1"/>
                </a:solidFill>
              </a:rPr>
              <a:t>Směsný komunální odpad</a:t>
            </a:r>
            <a:br>
              <a:rPr lang="cs-CZ" sz="2800" b="1" dirty="0">
                <a:solidFill>
                  <a:schemeClr val="tx1"/>
                </a:solidFill>
              </a:rPr>
            </a:br>
            <a:r>
              <a:rPr lang="cs-CZ" sz="2800" b="1" dirty="0">
                <a:solidFill>
                  <a:schemeClr val="tx1"/>
                </a:solidFill>
              </a:rPr>
              <a:t>meziroční porovnání</a:t>
            </a:r>
            <a:br>
              <a:rPr lang="cs-CZ" sz="2800" b="1" dirty="0">
                <a:solidFill>
                  <a:schemeClr val="tx1"/>
                </a:solidFill>
              </a:rPr>
            </a:br>
            <a:r>
              <a:rPr lang="cs-CZ" sz="2800" b="1" dirty="0">
                <a:solidFill>
                  <a:schemeClr val="tx1"/>
                </a:solidFill>
              </a:rPr>
              <a:t>množství odpadu na obyvatele</a:t>
            </a:r>
            <a:br>
              <a:rPr lang="cs-CZ" sz="2800" b="1" dirty="0">
                <a:solidFill>
                  <a:schemeClr val="tx1"/>
                </a:solidFill>
              </a:rPr>
            </a:br>
            <a:r>
              <a:rPr lang="cs-CZ" sz="1800" b="1" dirty="0">
                <a:solidFill>
                  <a:schemeClr val="tx1"/>
                </a:solidFill>
              </a:rPr>
              <a:t> </a:t>
            </a:r>
            <a:r>
              <a:rPr lang="cs-CZ" sz="2800" b="1" dirty="0">
                <a:solidFill>
                  <a:schemeClr val="tx1"/>
                </a:solidFill>
              </a:rPr>
              <a:t> </a:t>
            </a:r>
            <a:endParaRPr lang="cs-CZ" sz="2800" dirty="0">
              <a:solidFill>
                <a:schemeClr val="tx1"/>
              </a:solidFill>
            </a:endParaRPr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A097FBCA-C379-FA02-2C61-D676B1D464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88E6E-ECD3-4821-AD93-FACDCDEC55B8}" type="slidenum">
              <a:rPr lang="cs-CZ" smtClean="0"/>
              <a:t>4</a:t>
            </a:fld>
            <a:endParaRPr lang="cs-CZ"/>
          </a:p>
        </p:txBody>
      </p:sp>
      <p:graphicFrame>
        <p:nvGraphicFramePr>
          <p:cNvPr id="4" name="Zástupný obsah 4">
            <a:extLst>
              <a:ext uri="{FF2B5EF4-FFF2-40B4-BE49-F238E27FC236}">
                <a16:creationId xmlns:a16="http://schemas.microsoft.com/office/drawing/2014/main" id="{13D5428C-1E02-52D6-AF6D-89FDE696DF50}"/>
              </a:ext>
            </a:extLst>
          </p:cNvPr>
          <p:cNvGraphicFramePr>
            <a:graphicFrameLocks/>
          </p:cNvGraphicFramePr>
          <p:nvPr/>
        </p:nvGraphicFramePr>
        <p:xfrm>
          <a:off x="887588" y="2045162"/>
          <a:ext cx="8596312" cy="38814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5" name="Graf 4">
            <a:extLst>
              <a:ext uri="{FF2B5EF4-FFF2-40B4-BE49-F238E27FC236}">
                <a16:creationId xmlns:a16="http://schemas.microsoft.com/office/drawing/2014/main" id="{21C2B14C-81BA-1EB4-880B-14A626986E2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9818701"/>
              </p:ext>
            </p:extLst>
          </p:nvPr>
        </p:nvGraphicFramePr>
        <p:xfrm>
          <a:off x="1146002" y="1679512"/>
          <a:ext cx="8128000" cy="446003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6" name="TextovéPole 5">
            <a:extLst>
              <a:ext uri="{FF2B5EF4-FFF2-40B4-BE49-F238E27FC236}">
                <a16:creationId xmlns:a16="http://schemas.microsoft.com/office/drawing/2014/main" id="{F75D12E0-F9EC-AD4F-EEC7-B52776A55C40}"/>
              </a:ext>
            </a:extLst>
          </p:cNvPr>
          <p:cNvSpPr txBox="1"/>
          <p:nvPr/>
        </p:nvSpPr>
        <p:spPr>
          <a:xfrm>
            <a:off x="0" y="6406487"/>
            <a:ext cx="1187000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dirty="0"/>
              <a:t>Limity množství odpadu na obyvatele: 2022 = 190 kg / 2023 = 180 kg / 2024 = 170 kg / 2025 160 kg / 2026 = 150 kg / 2027 = 140 kg / 2028 = 130 kg</a:t>
            </a:r>
          </a:p>
        </p:txBody>
      </p:sp>
      <p:sp>
        <p:nvSpPr>
          <p:cNvPr id="8" name="TextovéPole 7">
            <a:extLst>
              <a:ext uri="{FF2B5EF4-FFF2-40B4-BE49-F238E27FC236}">
                <a16:creationId xmlns:a16="http://schemas.microsoft.com/office/drawing/2014/main" id="{AD0BBD96-6F48-522E-BE4D-F1D29014A863}"/>
              </a:ext>
            </a:extLst>
          </p:cNvPr>
          <p:cNvSpPr txBox="1"/>
          <p:nvPr/>
        </p:nvSpPr>
        <p:spPr>
          <a:xfrm>
            <a:off x="58724" y="6037155"/>
            <a:ext cx="6386674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050" dirty="0"/>
              <a:t>Pozn.: Odpad pouze ze svozu nádob, nejsou zde zahrnuty odpady, které si vozí obec sama na skládku</a:t>
            </a:r>
          </a:p>
        </p:txBody>
      </p:sp>
    </p:spTree>
    <p:extLst>
      <p:ext uri="{BB962C8B-B14F-4D97-AF65-F5344CB8AC3E}">
        <p14:creationId xmlns:p14="http://schemas.microsoft.com/office/powerpoint/2010/main" val="36462154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F853889-111B-97AA-7F76-F86ECB4CA2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dirty="0"/>
              <a:t>PLAST + KOV + NÁPOJOVÝ KARTÓN</a:t>
            </a:r>
            <a:br>
              <a:rPr lang="cs-CZ" dirty="0"/>
            </a:br>
            <a:r>
              <a:rPr lang="cs-CZ" dirty="0"/>
              <a:t>po měsíci</a:t>
            </a:r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1C2E129D-FBD5-7B5E-0DF5-DA3A7E329E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88E6E-ECD3-4821-AD93-FACDCDEC55B8}" type="slidenum">
              <a:rPr lang="cs-CZ" smtClean="0"/>
              <a:t>5</a:t>
            </a:fld>
            <a:endParaRPr lang="cs-CZ"/>
          </a:p>
        </p:txBody>
      </p:sp>
      <p:graphicFrame>
        <p:nvGraphicFramePr>
          <p:cNvPr id="4" name="Zástupný obsah 4">
            <a:extLst>
              <a:ext uri="{FF2B5EF4-FFF2-40B4-BE49-F238E27FC236}">
                <a16:creationId xmlns:a16="http://schemas.microsoft.com/office/drawing/2014/main" id="{7152E05D-226C-0B56-AD24-BA039539ACC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12610583"/>
              </p:ext>
            </p:extLst>
          </p:nvPr>
        </p:nvGraphicFramePr>
        <p:xfrm>
          <a:off x="887588" y="2158537"/>
          <a:ext cx="8596312" cy="399898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6351731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72158C5-3642-5921-1880-0556AFB489F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B20AA6E-FB83-7FEA-8929-20F52B8C4B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cs-CZ" dirty="0"/>
              <a:t>PLAST + KOV + NÁPOJOVÝ KARTÓN</a:t>
            </a:r>
            <a:br>
              <a:rPr lang="cs-CZ" dirty="0"/>
            </a:br>
            <a:r>
              <a:rPr lang="cs-CZ" dirty="0"/>
              <a:t>počet vyvezených nádob za jednotlivé svozy</a:t>
            </a:r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E0F95D6B-AE7D-8851-5879-8B5D00AD45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88E6E-ECD3-4821-AD93-FACDCDEC55B8}" type="slidenum">
              <a:rPr lang="cs-CZ" smtClean="0"/>
              <a:t>6</a:t>
            </a:fld>
            <a:endParaRPr lang="cs-CZ"/>
          </a:p>
        </p:txBody>
      </p:sp>
      <p:graphicFrame>
        <p:nvGraphicFramePr>
          <p:cNvPr id="4" name="Zástupný obsah 4">
            <a:extLst>
              <a:ext uri="{FF2B5EF4-FFF2-40B4-BE49-F238E27FC236}">
                <a16:creationId xmlns:a16="http://schemas.microsoft.com/office/drawing/2014/main" id="{1FCA2FC0-DA80-5608-4EB6-C81C6DB8A38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00934374"/>
              </p:ext>
            </p:extLst>
          </p:nvPr>
        </p:nvGraphicFramePr>
        <p:xfrm>
          <a:off x="887588" y="2158537"/>
          <a:ext cx="8596312" cy="446619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8392079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8D39AC2-2E55-D788-56E8-6ABBBA4A789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BF09108-310C-F58A-A966-6DC9E6CA48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dirty="0"/>
              <a:t>PLAST + KOV + NÁPOJOVÝ KARTÓN</a:t>
            </a:r>
            <a:br>
              <a:rPr lang="cs-CZ" dirty="0"/>
            </a:br>
            <a:r>
              <a:rPr lang="cs-CZ" dirty="0"/>
              <a:t>meziroční porovnání</a:t>
            </a:r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177481AF-2351-AA2F-EAEE-841CB947CD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88E6E-ECD3-4821-AD93-FACDCDEC55B8}" type="slidenum">
              <a:rPr lang="cs-CZ" smtClean="0"/>
              <a:t>7</a:t>
            </a:fld>
            <a:endParaRPr lang="cs-CZ"/>
          </a:p>
        </p:txBody>
      </p:sp>
      <p:graphicFrame>
        <p:nvGraphicFramePr>
          <p:cNvPr id="4" name="Zástupný obsah 4">
            <a:extLst>
              <a:ext uri="{FF2B5EF4-FFF2-40B4-BE49-F238E27FC236}">
                <a16:creationId xmlns:a16="http://schemas.microsoft.com/office/drawing/2014/main" id="{61668DB2-B39E-D36A-B47B-585462184C5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02141457"/>
              </p:ext>
            </p:extLst>
          </p:nvPr>
        </p:nvGraphicFramePr>
        <p:xfrm>
          <a:off x="887588" y="2045162"/>
          <a:ext cx="8596312" cy="38814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41529867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E1D40FB-F472-E16A-E9F4-ED5A075C897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F39A4DB-0DA5-96F8-1FD9-7F7A2CC0CD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sz="3600" b="1" dirty="0"/>
              <a:t>PAPÍR</a:t>
            </a:r>
            <a:br>
              <a:rPr lang="cs-CZ" sz="3600" b="1" dirty="0"/>
            </a:br>
            <a:r>
              <a:rPr lang="cs-CZ" sz="3600" b="1" dirty="0"/>
              <a:t>po měsících v tunách</a:t>
            </a:r>
            <a:endParaRPr lang="cs-CZ" dirty="0"/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C248C57A-7E56-9B55-3C74-EE955F3125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88E6E-ECD3-4821-AD93-FACDCDEC55B8}" type="slidenum">
              <a:rPr lang="cs-CZ" smtClean="0"/>
              <a:t>8</a:t>
            </a:fld>
            <a:endParaRPr lang="cs-CZ"/>
          </a:p>
        </p:txBody>
      </p:sp>
      <p:graphicFrame>
        <p:nvGraphicFramePr>
          <p:cNvPr id="4" name="Zástupný obsah 4">
            <a:extLst>
              <a:ext uri="{FF2B5EF4-FFF2-40B4-BE49-F238E27FC236}">
                <a16:creationId xmlns:a16="http://schemas.microsoft.com/office/drawing/2014/main" id="{43826AD0-33A8-9989-94C7-F412F263C4E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7831602"/>
              </p:ext>
            </p:extLst>
          </p:nvPr>
        </p:nvGraphicFramePr>
        <p:xfrm>
          <a:off x="887588" y="2158537"/>
          <a:ext cx="8596312" cy="399898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99351206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8B6CE8B-5509-A848-5662-32EB770539C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C936918-E573-37F6-83D0-798B09D2DD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cs-CZ" dirty="0"/>
              <a:t>PAPÍR</a:t>
            </a:r>
            <a:br>
              <a:rPr lang="cs-CZ" dirty="0"/>
            </a:br>
            <a:r>
              <a:rPr lang="cs-CZ" dirty="0"/>
              <a:t>počet vyvezených nádob za jednotlivé svozy</a:t>
            </a:r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4D29D193-42D7-F5F0-2CE3-61078153F3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88E6E-ECD3-4821-AD93-FACDCDEC55B8}" type="slidenum">
              <a:rPr lang="cs-CZ" smtClean="0"/>
              <a:t>9</a:t>
            </a:fld>
            <a:endParaRPr lang="cs-CZ"/>
          </a:p>
        </p:txBody>
      </p:sp>
      <p:graphicFrame>
        <p:nvGraphicFramePr>
          <p:cNvPr id="4" name="Zástupný obsah 4">
            <a:extLst>
              <a:ext uri="{FF2B5EF4-FFF2-40B4-BE49-F238E27FC236}">
                <a16:creationId xmlns:a16="http://schemas.microsoft.com/office/drawing/2014/main" id="{12299C79-66F8-52D1-F431-38A4D67E850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05734438"/>
              </p:ext>
            </p:extLst>
          </p:nvPr>
        </p:nvGraphicFramePr>
        <p:xfrm>
          <a:off x="887588" y="2158537"/>
          <a:ext cx="8596312" cy="446619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337235460"/>
      </p:ext>
    </p:extLst>
  </p:cSld>
  <p:clrMapOvr>
    <a:masterClrMapping/>
  </p:clrMapOvr>
</p:sld>
</file>

<file path=ppt/theme/theme1.xml><?xml version="1.0" encoding="utf-8"?>
<a:theme xmlns:a="http://schemas.openxmlformats.org/drawingml/2006/main" name="Fazeta">
  <a:themeElements>
    <a:clrScheme name="Faz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z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z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2_Fazeta">
  <a:themeElements>
    <a:clrScheme name="Faz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z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z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ppt/theme/theme3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Stupně šedé">
    <a:dk1>
      <a:sysClr val="windowText" lastClr="000000"/>
    </a:dk1>
    <a:lt1>
      <a:sysClr val="window" lastClr="FFFFFF"/>
    </a:lt1>
    <a:dk2>
      <a:srgbClr val="000000"/>
    </a:dk2>
    <a:lt2>
      <a:srgbClr val="F8F8F8"/>
    </a:lt2>
    <a:accent1>
      <a:srgbClr val="DDDDDD"/>
    </a:accent1>
    <a:accent2>
      <a:srgbClr val="B2B2B2"/>
    </a:accent2>
    <a:accent3>
      <a:srgbClr val="969696"/>
    </a:accent3>
    <a:accent4>
      <a:srgbClr val="808080"/>
    </a:accent4>
    <a:accent5>
      <a:srgbClr val="5F5F5F"/>
    </a:accent5>
    <a:accent6>
      <a:srgbClr val="4D4D4D"/>
    </a:accent6>
    <a:hlink>
      <a:srgbClr val="5F5F5F"/>
    </a:hlink>
    <a:folHlink>
      <a:srgbClr val="919191"/>
    </a:folHlink>
  </a:clrScheme>
</a:themeOverride>
</file>

<file path=ppt/theme/themeOverride2.xml><?xml version="1.0" encoding="utf-8"?>
<a:themeOverride xmlns:a="http://schemas.openxmlformats.org/drawingml/2006/main">
  <a:clrScheme name="Stupně šedé">
    <a:dk1>
      <a:sysClr val="windowText" lastClr="000000"/>
    </a:dk1>
    <a:lt1>
      <a:sysClr val="window" lastClr="FFFFFF"/>
    </a:lt1>
    <a:dk2>
      <a:srgbClr val="000000"/>
    </a:dk2>
    <a:lt2>
      <a:srgbClr val="F8F8F8"/>
    </a:lt2>
    <a:accent1>
      <a:srgbClr val="DDDDDD"/>
    </a:accent1>
    <a:accent2>
      <a:srgbClr val="B2B2B2"/>
    </a:accent2>
    <a:accent3>
      <a:srgbClr val="969696"/>
    </a:accent3>
    <a:accent4>
      <a:srgbClr val="808080"/>
    </a:accent4>
    <a:accent5>
      <a:srgbClr val="5F5F5F"/>
    </a:accent5>
    <a:accent6>
      <a:srgbClr val="4D4D4D"/>
    </a:accent6>
    <a:hlink>
      <a:srgbClr val="5F5F5F"/>
    </a:hlink>
    <a:folHlink>
      <a:srgbClr val="919191"/>
    </a:folHlink>
  </a:clrScheme>
</a:themeOverride>
</file>

<file path=ppt/theme/themeOverride3.xml><?xml version="1.0" encoding="utf-8"?>
<a:themeOverride xmlns:a="http://schemas.openxmlformats.org/drawingml/2006/main">
  <a:clrScheme name="Stupně šedé">
    <a:dk1>
      <a:sysClr val="windowText" lastClr="000000"/>
    </a:dk1>
    <a:lt1>
      <a:sysClr val="window" lastClr="FFFFFF"/>
    </a:lt1>
    <a:dk2>
      <a:srgbClr val="000000"/>
    </a:dk2>
    <a:lt2>
      <a:srgbClr val="F8F8F8"/>
    </a:lt2>
    <a:accent1>
      <a:srgbClr val="DDDDDD"/>
    </a:accent1>
    <a:accent2>
      <a:srgbClr val="B2B2B2"/>
    </a:accent2>
    <a:accent3>
      <a:srgbClr val="969696"/>
    </a:accent3>
    <a:accent4>
      <a:srgbClr val="808080"/>
    </a:accent4>
    <a:accent5>
      <a:srgbClr val="5F5F5F"/>
    </a:accent5>
    <a:accent6>
      <a:srgbClr val="4D4D4D"/>
    </a:accent6>
    <a:hlink>
      <a:srgbClr val="5F5F5F"/>
    </a:hlink>
    <a:folHlink>
      <a:srgbClr val="919191"/>
    </a:folHlink>
  </a:clrScheme>
</a:themeOverride>
</file>

<file path=ppt/theme/themeOverride4.xml><?xml version="1.0" encoding="utf-8"?>
<a:themeOverride xmlns:a="http://schemas.openxmlformats.org/drawingml/2006/main">
  <a:clrScheme name="Žlutá">
    <a:dk1>
      <a:sysClr val="windowText" lastClr="000000"/>
    </a:dk1>
    <a:lt1>
      <a:sysClr val="window" lastClr="FFFFFF"/>
    </a:lt1>
    <a:dk2>
      <a:srgbClr val="39302A"/>
    </a:dk2>
    <a:lt2>
      <a:srgbClr val="E5DEDB"/>
    </a:lt2>
    <a:accent1>
      <a:srgbClr val="FFCA08"/>
    </a:accent1>
    <a:accent2>
      <a:srgbClr val="F8931D"/>
    </a:accent2>
    <a:accent3>
      <a:srgbClr val="CE8D3E"/>
    </a:accent3>
    <a:accent4>
      <a:srgbClr val="EC7016"/>
    </a:accent4>
    <a:accent5>
      <a:srgbClr val="E64823"/>
    </a:accent5>
    <a:accent6>
      <a:srgbClr val="9C6A6A"/>
    </a:accent6>
    <a:hlink>
      <a:srgbClr val="2998E3"/>
    </a:hlink>
    <a:folHlink>
      <a:srgbClr val="7F723D"/>
    </a:folHlink>
  </a:clrScheme>
</a:themeOverride>
</file>

<file path=ppt/theme/themeOverride5.xml><?xml version="1.0" encoding="utf-8"?>
<a:themeOverride xmlns:a="http://schemas.openxmlformats.org/drawingml/2006/main">
  <a:clrScheme name="Žlutá">
    <a:dk1>
      <a:sysClr val="windowText" lastClr="000000"/>
    </a:dk1>
    <a:lt1>
      <a:sysClr val="window" lastClr="FFFFFF"/>
    </a:lt1>
    <a:dk2>
      <a:srgbClr val="39302A"/>
    </a:dk2>
    <a:lt2>
      <a:srgbClr val="E5DEDB"/>
    </a:lt2>
    <a:accent1>
      <a:srgbClr val="FFCA08"/>
    </a:accent1>
    <a:accent2>
      <a:srgbClr val="F8931D"/>
    </a:accent2>
    <a:accent3>
      <a:srgbClr val="CE8D3E"/>
    </a:accent3>
    <a:accent4>
      <a:srgbClr val="EC7016"/>
    </a:accent4>
    <a:accent5>
      <a:srgbClr val="E64823"/>
    </a:accent5>
    <a:accent6>
      <a:srgbClr val="9C6A6A"/>
    </a:accent6>
    <a:hlink>
      <a:srgbClr val="2998E3"/>
    </a:hlink>
    <a:folHlink>
      <a:srgbClr val="7F723D"/>
    </a:folHlink>
  </a:clrScheme>
</a:themeOverride>
</file>

<file path=ppt/theme/themeOverride6.xml><?xml version="1.0" encoding="utf-8"?>
<a:themeOverride xmlns:a="http://schemas.openxmlformats.org/drawingml/2006/main">
  <a:clrScheme name="Žlutá">
    <a:dk1>
      <a:sysClr val="windowText" lastClr="000000"/>
    </a:dk1>
    <a:lt1>
      <a:sysClr val="window" lastClr="FFFFFF"/>
    </a:lt1>
    <a:dk2>
      <a:srgbClr val="39302A"/>
    </a:dk2>
    <a:lt2>
      <a:srgbClr val="E5DEDB"/>
    </a:lt2>
    <a:accent1>
      <a:srgbClr val="FFCA08"/>
    </a:accent1>
    <a:accent2>
      <a:srgbClr val="F8931D"/>
    </a:accent2>
    <a:accent3>
      <a:srgbClr val="CE8D3E"/>
    </a:accent3>
    <a:accent4>
      <a:srgbClr val="EC7016"/>
    </a:accent4>
    <a:accent5>
      <a:srgbClr val="E64823"/>
    </a:accent5>
    <a:accent6>
      <a:srgbClr val="9C6A6A"/>
    </a:accent6>
    <a:hlink>
      <a:srgbClr val="2998E3"/>
    </a:hlink>
    <a:folHlink>
      <a:srgbClr val="7F723D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2335</TotalTime>
  <Words>224</Words>
  <Application>Microsoft Office PowerPoint</Application>
  <PresentationFormat>Širokoúhlá obrazovka</PresentationFormat>
  <Paragraphs>31</Paragraphs>
  <Slides>11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2</vt:i4>
      </vt:variant>
      <vt:variant>
        <vt:lpstr>Nadpisy snímků</vt:lpstr>
      </vt:variant>
      <vt:variant>
        <vt:i4>11</vt:i4>
      </vt:variant>
    </vt:vector>
  </HeadingPairs>
  <TitlesOfParts>
    <vt:vector size="17" baseType="lpstr">
      <vt:lpstr>Arial</vt:lpstr>
      <vt:lpstr>Calibri</vt:lpstr>
      <vt:lpstr>Trebuchet MS</vt:lpstr>
      <vt:lpstr>Wingdings 3</vt:lpstr>
      <vt:lpstr>Fazeta</vt:lpstr>
      <vt:lpstr>2_Fazeta</vt:lpstr>
      <vt:lpstr>SVOZ ODPADU POROVNÁNÍ TUN Nové Dvory</vt:lpstr>
      <vt:lpstr>Směsný komunální odpad z nádob po měsíci</vt:lpstr>
      <vt:lpstr>Směsný komunální odpad z nádob meziroční porovnání</vt:lpstr>
      <vt:lpstr>Směsný komunální odpad meziroční porovnání množství odpadu na obyvatele   </vt:lpstr>
      <vt:lpstr>PLAST + KOV + NÁPOJOVÝ KARTÓN po měsíci</vt:lpstr>
      <vt:lpstr>PLAST + KOV + NÁPOJOVÝ KARTÓN počet vyvezených nádob za jednotlivé svozy</vt:lpstr>
      <vt:lpstr>PLAST + KOV + NÁPOJOVÝ KARTÓN meziroční porovnání</vt:lpstr>
      <vt:lpstr>PAPÍR po měsících v tunách</vt:lpstr>
      <vt:lpstr>PAPÍR počet vyvezených nádob za jednotlivé svozy</vt:lpstr>
      <vt:lpstr>PAPÍR meziroční porovnání </vt:lpstr>
      <vt:lpstr>Poměr recyklovatelných odpadů a komunálních odpadů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SVOZ DOOR-TO-DOOR</dc:title>
  <dc:creator>Jan Pešek</dc:creator>
  <cp:lastModifiedBy>Kodad David</cp:lastModifiedBy>
  <cp:revision>86</cp:revision>
  <cp:lastPrinted>2025-04-01T12:33:29Z</cp:lastPrinted>
  <dcterms:created xsi:type="dcterms:W3CDTF">2024-03-21T07:50:03Z</dcterms:created>
  <dcterms:modified xsi:type="dcterms:W3CDTF">2026-03-03T10:01:56Z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17a71049-ab6d-463d-b568-0751aa1e8107_Enabled">
    <vt:lpwstr>true</vt:lpwstr>
  </property>
  <property fmtid="{D5CDD505-2E9C-101B-9397-08002B2CF9AE}" pid="3" name="MSIP_Label_17a71049-ab6d-463d-b568-0751aa1e8107_SetDate">
    <vt:lpwstr>2026-03-03T10:01:44Z</vt:lpwstr>
  </property>
  <property fmtid="{D5CDD505-2E9C-101B-9397-08002B2CF9AE}" pid="4" name="MSIP_Label_17a71049-ab6d-463d-b568-0751aa1e8107_Method">
    <vt:lpwstr>Standard</vt:lpwstr>
  </property>
  <property fmtid="{D5CDD505-2E9C-101B-9397-08002B2CF9AE}" pid="5" name="MSIP_Label_17a71049-ab6d-463d-b568-0751aa1e8107_Name">
    <vt:lpwstr>Důvěrné-CZE-Viditelna</vt:lpwstr>
  </property>
  <property fmtid="{D5CDD505-2E9C-101B-9397-08002B2CF9AE}" pid="6" name="MSIP_Label_17a71049-ab6d-463d-b568-0751aa1e8107_SiteId">
    <vt:lpwstr>cbeb3ecc-6f45-4183-b5a8-088140deae5d</vt:lpwstr>
  </property>
  <property fmtid="{D5CDD505-2E9C-101B-9397-08002B2CF9AE}" pid="7" name="MSIP_Label_17a71049-ab6d-463d-b568-0751aa1e8107_ActionId">
    <vt:lpwstr>de1406dd-b63f-4ad0-a47b-ad1891030e3a</vt:lpwstr>
  </property>
  <property fmtid="{D5CDD505-2E9C-101B-9397-08002B2CF9AE}" pid="8" name="MSIP_Label_17a71049-ab6d-463d-b568-0751aa1e8107_ContentBits">
    <vt:lpwstr>2</vt:lpwstr>
  </property>
  <property fmtid="{D5CDD505-2E9C-101B-9397-08002B2CF9AE}" pid="9" name="MSIP_Label_17a71049-ab6d-463d-b568-0751aa1e8107_Tag">
    <vt:lpwstr>10, 3, 0, 1</vt:lpwstr>
  </property>
  <property fmtid="{D5CDD505-2E9C-101B-9397-08002B2CF9AE}" pid="10" name="ClassificationContentMarkingFooterLocations">
    <vt:lpwstr>Fazeta:9\2_Fazeta:8</vt:lpwstr>
  </property>
  <property fmtid="{D5CDD505-2E9C-101B-9397-08002B2CF9AE}" pid="11" name="ClassificationContentMarkingFooterText">
    <vt:lpwstr>Důvěrné / Confidential</vt:lpwstr>
  </property>
</Properties>
</file>